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90" d="100"/>
          <a:sy n="90" d="100"/>
        </p:scale>
        <p:origin x="288" y="6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10/17/2016</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hasCustomPrompt="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hasCustomPrompt="1"/>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10/17/2016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10/17/2016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10/17/2016</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6</a:t>
            </a:r>
            <a:endParaRPr lang="en-US" dirty="0"/>
          </a:p>
        </p:txBody>
      </p:sp>
      <p:sp>
        <p:nvSpPr>
          <p:cNvPr id="3" name="Subtitle 2"/>
          <p:cNvSpPr>
            <a:spLocks noGrp="1"/>
          </p:cNvSpPr>
          <p:nvPr>
            <p:ph type="subTitle" idx="1"/>
          </p:nvPr>
        </p:nvSpPr>
        <p:spPr/>
        <p:txBody>
          <a:bodyPr/>
          <a:lstStyle/>
          <a:p>
            <a:r>
              <a:rPr lang="en-US" dirty="0" smtClean="0"/>
              <a:t>Worksheet for a Service Business </a:t>
            </a:r>
            <a:endParaRPr lang="en-US" dirty="0"/>
          </a:p>
        </p:txBody>
      </p:sp>
    </p:spTree>
    <p:extLst>
      <p:ext uri="{BB962C8B-B14F-4D97-AF65-F5344CB8AC3E}">
        <p14:creationId xmlns:p14="http://schemas.microsoft.com/office/powerpoint/2010/main" val="1857444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Worksheet…..</a:t>
            </a:r>
            <a:endParaRPr lang="en-US" dirty="0"/>
          </a:p>
        </p:txBody>
      </p:sp>
      <p:sp>
        <p:nvSpPr>
          <p:cNvPr id="3" name="Content Placeholder 2"/>
          <p:cNvSpPr>
            <a:spLocks noGrp="1"/>
          </p:cNvSpPr>
          <p:nvPr>
            <p:ph idx="1"/>
          </p:nvPr>
        </p:nvSpPr>
        <p:spPr/>
        <p:txBody>
          <a:bodyPr/>
          <a:lstStyle/>
          <a:p>
            <a:r>
              <a:rPr lang="en-US" dirty="0" smtClean="0"/>
              <a:t>Think of this as a math class.  When the teacher hands you an assignment it is called a worksheet, right?  Well the thought process is almost the same in accounting.</a:t>
            </a:r>
            <a:endParaRPr lang="en-US" dirty="0"/>
          </a:p>
        </p:txBody>
      </p:sp>
      <p:pic>
        <p:nvPicPr>
          <p:cNvPr id="4" name="Picture 3"/>
          <p:cNvPicPr>
            <a:picLocks noChangeAspect="1"/>
          </p:cNvPicPr>
          <p:nvPr/>
        </p:nvPicPr>
        <p:blipFill>
          <a:blip r:embed="rId2"/>
          <a:stretch>
            <a:fillRect/>
          </a:stretch>
        </p:blipFill>
        <p:spPr>
          <a:xfrm>
            <a:off x="8247130" y="414670"/>
            <a:ext cx="3234703" cy="4177266"/>
          </a:xfrm>
          <a:prstGeom prst="rect">
            <a:avLst/>
          </a:prstGeom>
        </p:spPr>
      </p:pic>
      <p:pic>
        <p:nvPicPr>
          <p:cNvPr id="5" name="Picture 4"/>
          <p:cNvPicPr>
            <a:picLocks noChangeAspect="1"/>
          </p:cNvPicPr>
          <p:nvPr/>
        </p:nvPicPr>
        <p:blipFill>
          <a:blip r:embed="rId3"/>
          <a:stretch>
            <a:fillRect/>
          </a:stretch>
        </p:blipFill>
        <p:spPr>
          <a:xfrm>
            <a:off x="312110" y="169788"/>
            <a:ext cx="3295650" cy="5114925"/>
          </a:xfrm>
          <a:prstGeom prst="rect">
            <a:avLst/>
          </a:prstGeom>
        </p:spPr>
      </p:pic>
      <p:pic>
        <p:nvPicPr>
          <p:cNvPr id="6" name="Picture 5"/>
          <p:cNvPicPr>
            <a:picLocks noChangeAspect="1"/>
          </p:cNvPicPr>
          <p:nvPr/>
        </p:nvPicPr>
        <p:blipFill>
          <a:blip r:embed="rId4"/>
          <a:stretch>
            <a:fillRect/>
          </a:stretch>
        </p:blipFill>
        <p:spPr>
          <a:xfrm>
            <a:off x="4662487" y="1562100"/>
            <a:ext cx="3805237" cy="4955658"/>
          </a:xfrm>
          <a:prstGeom prst="rect">
            <a:avLst/>
          </a:prstGeom>
        </p:spPr>
      </p:pic>
    </p:spTree>
    <p:extLst>
      <p:ext uri="{BB962C8B-B14F-4D97-AF65-F5344CB8AC3E}">
        <p14:creationId xmlns:p14="http://schemas.microsoft.com/office/powerpoint/2010/main" val="3887853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anim calcmode="lin" valueType="num">
                                      <p:cBhvr>
                                        <p:cTn id="8" dur="2000" fill="hold"/>
                                        <p:tgtEl>
                                          <p:spTgt spid="6"/>
                                        </p:tgtEl>
                                        <p:attrNameLst>
                                          <p:attrName>ppt_w</p:attrName>
                                        </p:attrNameLst>
                                      </p:cBhvr>
                                      <p:tavLst>
                                        <p:tav tm="0" fmla="#ppt_w*sin(2.5*pi*$)">
                                          <p:val>
                                            <p:fltVal val="0"/>
                                          </p:val>
                                        </p:tav>
                                        <p:tav tm="100000">
                                          <p:val>
                                            <p:fltVal val="1"/>
                                          </p:val>
                                        </p:tav>
                                      </p:tavLst>
                                    </p:anim>
                                    <p:anim calcmode="lin" valueType="num">
                                      <p:cBhvr>
                                        <p:cTn id="9"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ppt_w</p:attrName>
                                        </p:attrNameLst>
                                      </p:cBhvr>
                                      <p:tavLst>
                                        <p:tav tm="0">
                                          <p:val>
                                            <p:fltVal val="0"/>
                                          </p:val>
                                        </p:tav>
                                        <p:tav tm="100000">
                                          <p:val>
                                            <p:strVal val="#ppt_w"/>
                                          </p:val>
                                        </p:tav>
                                      </p:tavLst>
                                    </p:anim>
                                    <p:anim calcmode="lin" valueType="num">
                                      <p:cBhvr>
                                        <p:cTn id="15" dur="1000" fill="hold"/>
                                        <p:tgtEl>
                                          <p:spTgt spid="5"/>
                                        </p:tgtEl>
                                        <p:attrNameLst>
                                          <p:attrName>ppt_h</p:attrName>
                                        </p:attrNameLst>
                                      </p:cBhvr>
                                      <p:tavLst>
                                        <p:tav tm="0">
                                          <p:val>
                                            <p:fltVal val="0"/>
                                          </p:val>
                                        </p:tav>
                                        <p:tav tm="100000">
                                          <p:val>
                                            <p:strVal val="#ppt_h"/>
                                          </p:val>
                                        </p:tav>
                                      </p:tavLst>
                                    </p:anim>
                                    <p:anim calcmode="lin" valueType="num">
                                      <p:cBhvr>
                                        <p:cTn id="16" dur="1000" fill="hold"/>
                                        <p:tgtEl>
                                          <p:spTgt spid="5"/>
                                        </p:tgtEl>
                                        <p:attrNameLst>
                                          <p:attrName>style.rotation</p:attrName>
                                        </p:attrNameLst>
                                      </p:cBhvr>
                                      <p:tavLst>
                                        <p:tav tm="0">
                                          <p:val>
                                            <p:fltVal val="90"/>
                                          </p:val>
                                        </p:tav>
                                        <p:tav tm="100000">
                                          <p:val>
                                            <p:fltVal val="0"/>
                                          </p:val>
                                        </p:tav>
                                      </p:tavLst>
                                    </p:anim>
                                    <p:animEffect transition="in" filter="fade">
                                      <p:cBhvr>
                                        <p:cTn id="17" dur="1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down)">
                                      <p:cBhvr>
                                        <p:cTn id="22" dur="580">
                                          <p:stCondLst>
                                            <p:cond delay="0"/>
                                          </p:stCondLst>
                                        </p:cTn>
                                        <p:tgtEl>
                                          <p:spTgt spid="4"/>
                                        </p:tgtEl>
                                      </p:cBhvr>
                                    </p:animEffect>
                                    <p:anim calcmode="lin" valueType="num">
                                      <p:cBhvr>
                                        <p:cTn id="23"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28" dur="26">
                                          <p:stCondLst>
                                            <p:cond delay="650"/>
                                          </p:stCondLst>
                                        </p:cTn>
                                        <p:tgtEl>
                                          <p:spTgt spid="4"/>
                                        </p:tgtEl>
                                      </p:cBhvr>
                                      <p:to x="100000" y="60000"/>
                                    </p:animScale>
                                    <p:animScale>
                                      <p:cBhvr>
                                        <p:cTn id="29" dur="166" decel="50000">
                                          <p:stCondLst>
                                            <p:cond delay="676"/>
                                          </p:stCondLst>
                                        </p:cTn>
                                        <p:tgtEl>
                                          <p:spTgt spid="4"/>
                                        </p:tgtEl>
                                      </p:cBhvr>
                                      <p:to x="100000" y="100000"/>
                                    </p:animScale>
                                    <p:animScale>
                                      <p:cBhvr>
                                        <p:cTn id="30" dur="26">
                                          <p:stCondLst>
                                            <p:cond delay="1312"/>
                                          </p:stCondLst>
                                        </p:cTn>
                                        <p:tgtEl>
                                          <p:spTgt spid="4"/>
                                        </p:tgtEl>
                                      </p:cBhvr>
                                      <p:to x="100000" y="80000"/>
                                    </p:animScale>
                                    <p:animScale>
                                      <p:cBhvr>
                                        <p:cTn id="31" dur="166" decel="50000">
                                          <p:stCondLst>
                                            <p:cond delay="1338"/>
                                          </p:stCondLst>
                                        </p:cTn>
                                        <p:tgtEl>
                                          <p:spTgt spid="4"/>
                                        </p:tgtEl>
                                      </p:cBhvr>
                                      <p:to x="100000" y="100000"/>
                                    </p:animScale>
                                    <p:animScale>
                                      <p:cBhvr>
                                        <p:cTn id="32" dur="26">
                                          <p:stCondLst>
                                            <p:cond delay="1642"/>
                                          </p:stCondLst>
                                        </p:cTn>
                                        <p:tgtEl>
                                          <p:spTgt spid="4"/>
                                        </p:tgtEl>
                                      </p:cBhvr>
                                      <p:to x="100000" y="90000"/>
                                    </p:animScale>
                                    <p:animScale>
                                      <p:cBhvr>
                                        <p:cTn id="33" dur="166" decel="50000">
                                          <p:stCondLst>
                                            <p:cond delay="1668"/>
                                          </p:stCondLst>
                                        </p:cTn>
                                        <p:tgtEl>
                                          <p:spTgt spid="4"/>
                                        </p:tgtEl>
                                      </p:cBhvr>
                                      <p:to x="100000" y="100000"/>
                                    </p:animScale>
                                    <p:animScale>
                                      <p:cBhvr>
                                        <p:cTn id="34" dur="26">
                                          <p:stCondLst>
                                            <p:cond delay="1808"/>
                                          </p:stCondLst>
                                        </p:cTn>
                                        <p:tgtEl>
                                          <p:spTgt spid="4"/>
                                        </p:tgtEl>
                                      </p:cBhvr>
                                      <p:to x="100000" y="95000"/>
                                    </p:animScale>
                                    <p:animScale>
                                      <p:cBhvr>
                                        <p:cTn id="35"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The importance of a worksheet..</a:t>
            </a:r>
            <a:endParaRPr lang="en-US" dirty="0"/>
          </a:p>
        </p:txBody>
      </p:sp>
      <p:sp>
        <p:nvSpPr>
          <p:cNvPr id="5" name="Content Placeholder 4"/>
          <p:cNvSpPr>
            <a:spLocks noGrp="1"/>
          </p:cNvSpPr>
          <p:nvPr>
            <p:ph idx="1"/>
          </p:nvPr>
        </p:nvSpPr>
        <p:spPr/>
        <p:txBody>
          <a:bodyPr/>
          <a:lstStyle/>
          <a:p>
            <a:r>
              <a:rPr lang="en-US" dirty="0" smtClean="0"/>
              <a:t>A worksheet is simply that it is a document that helps us prepare us for the end of the year.  We will do all of the math, bring accounts up to date, and determine net income and loss. </a:t>
            </a:r>
          </a:p>
          <a:p>
            <a:r>
              <a:rPr lang="en-US" dirty="0" smtClean="0"/>
              <a:t>First thing we have to do is name the financial document</a:t>
            </a:r>
          </a:p>
          <a:p>
            <a:pPr lvl="1"/>
            <a:r>
              <a:rPr lang="en-US" dirty="0" smtClean="0"/>
              <a:t>Three things go on every document</a:t>
            </a:r>
          </a:p>
          <a:p>
            <a:pPr lvl="2"/>
            <a:r>
              <a:rPr lang="en-US" dirty="0" smtClean="0"/>
              <a:t>Name of the business</a:t>
            </a:r>
          </a:p>
          <a:p>
            <a:pPr lvl="2"/>
            <a:r>
              <a:rPr lang="en-US" dirty="0" smtClean="0"/>
              <a:t>Name of the financial document</a:t>
            </a:r>
          </a:p>
          <a:p>
            <a:pPr lvl="2"/>
            <a:r>
              <a:rPr lang="en-US" dirty="0" smtClean="0"/>
              <a:t>Time that the document is for ( for month/year ending 20xx)</a:t>
            </a:r>
          </a:p>
        </p:txBody>
      </p:sp>
      <p:graphicFrame>
        <p:nvGraphicFramePr>
          <p:cNvPr id="8" name="Table 7"/>
          <p:cNvGraphicFramePr>
            <a:graphicFrameLocks noGrp="1"/>
          </p:cNvGraphicFramePr>
          <p:nvPr>
            <p:extLst>
              <p:ext uri="{D42A27DB-BD31-4B8C-83A1-F6EECF244321}">
                <p14:modId xmlns:p14="http://schemas.microsoft.com/office/powerpoint/2010/main" val="3815042871"/>
              </p:ext>
            </p:extLst>
          </p:nvPr>
        </p:nvGraphicFramePr>
        <p:xfrm>
          <a:off x="241785" y="424934"/>
          <a:ext cx="11019452" cy="6083572"/>
        </p:xfrm>
        <a:graphic>
          <a:graphicData uri="http://schemas.openxmlformats.org/drawingml/2006/table">
            <a:tbl>
              <a:tblPr>
                <a:tableStyleId>{5C22544A-7EE6-4342-B048-85BDC9FD1C3A}</a:tableStyleId>
              </a:tblPr>
              <a:tblGrid>
                <a:gridCol w="2162372"/>
                <a:gridCol w="1107135"/>
                <a:gridCol w="1107135"/>
                <a:gridCol w="1107135"/>
                <a:gridCol w="1107135"/>
                <a:gridCol w="1107135"/>
                <a:gridCol w="1107135"/>
                <a:gridCol w="1107135"/>
                <a:gridCol w="1107135"/>
              </a:tblGrid>
              <a:tr h="276526">
                <a:tc gridSpan="9">
                  <a:txBody>
                    <a:bodyPr/>
                    <a:lstStyle/>
                    <a:p>
                      <a:pPr algn="ctr"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76526">
                <a:tc gridSpan="9">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76526">
                <a:tc gridSpan="9">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76526">
                <a:tc rowSpan="2">
                  <a:txBody>
                    <a:bodyPr/>
                    <a:lstStyle/>
                    <a:p>
                      <a:pPr algn="ctr" fontAlgn="b"/>
                      <a:r>
                        <a:rPr lang="en-US" sz="1000" u="none" strike="noStrike">
                          <a:effectLst/>
                        </a:rPr>
                        <a:t>Account Title</a:t>
                      </a:r>
                      <a:endParaRPr lang="en-US" sz="1000" b="0" i="0" u="none" strike="noStrike">
                        <a:effectLst/>
                        <a:latin typeface="Arial" panose="020B0604020202020204" pitchFamily="34" charset="0"/>
                      </a:endParaRPr>
                    </a:p>
                  </a:txBody>
                  <a:tcPr marL="9525" marR="9525" marT="9525" marB="0" anchor="b">
                    <a:solidFill>
                      <a:schemeClr val="accent3"/>
                    </a:solidFill>
                  </a:tcPr>
                </a:tc>
                <a:tc gridSpan="2">
                  <a:txBody>
                    <a:bodyPr/>
                    <a:lstStyle/>
                    <a:p>
                      <a:pPr algn="ctr" fontAlgn="b"/>
                      <a:r>
                        <a:rPr lang="en-US" sz="1000" u="none" strike="noStrike">
                          <a:effectLst/>
                        </a:rPr>
                        <a:t>Trial Balance</a:t>
                      </a:r>
                      <a:endParaRPr lang="en-US" sz="1000" b="0" i="0" u="none" strike="noStrike">
                        <a:effectLst/>
                        <a:latin typeface="Arial" panose="020B0604020202020204" pitchFamily="34" charset="0"/>
                      </a:endParaRPr>
                    </a:p>
                  </a:txBody>
                  <a:tcPr marL="9525" marR="9525" marT="9525" marB="0" anchor="b">
                    <a:solidFill>
                      <a:schemeClr val="accent3"/>
                    </a:solidFill>
                  </a:tcPr>
                </a:tc>
                <a:tc hMerge="1">
                  <a:txBody>
                    <a:bodyPr/>
                    <a:lstStyle/>
                    <a:p>
                      <a:endParaRPr lang="en-US"/>
                    </a:p>
                  </a:txBody>
                  <a:tcPr/>
                </a:tc>
                <a:tc gridSpan="2">
                  <a:txBody>
                    <a:bodyPr/>
                    <a:lstStyle/>
                    <a:p>
                      <a:pPr algn="ctr" fontAlgn="b"/>
                      <a:r>
                        <a:rPr lang="en-US" sz="1000" u="none" strike="noStrike">
                          <a:effectLst/>
                        </a:rPr>
                        <a:t>Adjustments</a:t>
                      </a:r>
                      <a:endParaRPr lang="en-US" sz="1000" b="0" i="0" u="none" strike="noStrike">
                        <a:effectLst/>
                        <a:latin typeface="Arial" panose="020B0604020202020204" pitchFamily="34" charset="0"/>
                      </a:endParaRPr>
                    </a:p>
                  </a:txBody>
                  <a:tcPr marL="9525" marR="9525" marT="9525" marB="0" anchor="b">
                    <a:solidFill>
                      <a:schemeClr val="accent3"/>
                    </a:solidFill>
                  </a:tcPr>
                </a:tc>
                <a:tc hMerge="1">
                  <a:txBody>
                    <a:bodyPr/>
                    <a:lstStyle/>
                    <a:p>
                      <a:endParaRPr lang="en-US"/>
                    </a:p>
                  </a:txBody>
                  <a:tcPr/>
                </a:tc>
                <a:tc gridSpan="2">
                  <a:txBody>
                    <a:bodyPr/>
                    <a:lstStyle/>
                    <a:p>
                      <a:pPr algn="ctr" fontAlgn="b"/>
                      <a:r>
                        <a:rPr lang="en-US" sz="1000" u="none" strike="noStrike">
                          <a:effectLst/>
                        </a:rPr>
                        <a:t>Income Statement</a:t>
                      </a:r>
                      <a:endParaRPr lang="en-US" sz="1000" b="0" i="0" u="none" strike="noStrike">
                        <a:effectLst/>
                        <a:latin typeface="Arial" panose="020B0604020202020204" pitchFamily="34" charset="0"/>
                      </a:endParaRPr>
                    </a:p>
                  </a:txBody>
                  <a:tcPr marL="9525" marR="9525" marT="9525" marB="0" anchor="b">
                    <a:solidFill>
                      <a:schemeClr val="accent3"/>
                    </a:solidFill>
                  </a:tcPr>
                </a:tc>
                <a:tc hMerge="1">
                  <a:txBody>
                    <a:bodyPr/>
                    <a:lstStyle/>
                    <a:p>
                      <a:endParaRPr lang="en-US"/>
                    </a:p>
                  </a:txBody>
                  <a:tcPr/>
                </a:tc>
                <a:tc gridSpan="2">
                  <a:txBody>
                    <a:bodyPr/>
                    <a:lstStyle/>
                    <a:p>
                      <a:pPr algn="ctr" fontAlgn="b"/>
                      <a:r>
                        <a:rPr lang="en-US" sz="1000" u="none" strike="noStrike">
                          <a:effectLst/>
                        </a:rPr>
                        <a:t>Balance Sheet</a:t>
                      </a:r>
                      <a:endParaRPr lang="en-US" sz="1000" b="0" i="0" u="none" strike="noStrike">
                        <a:effectLst/>
                        <a:latin typeface="Arial" panose="020B0604020202020204" pitchFamily="34" charset="0"/>
                      </a:endParaRPr>
                    </a:p>
                  </a:txBody>
                  <a:tcPr marL="9525" marR="9525" marT="9525" marB="0" anchor="b">
                    <a:solidFill>
                      <a:schemeClr val="accent3"/>
                    </a:solidFill>
                  </a:tcPr>
                </a:tc>
                <a:tc hMerge="1">
                  <a:txBody>
                    <a:bodyPr/>
                    <a:lstStyle/>
                    <a:p>
                      <a:endParaRPr lang="en-US"/>
                    </a:p>
                  </a:txBody>
                  <a:tcPr/>
                </a:tc>
              </a:tr>
              <a:tr h="276526">
                <a:tc vMerge="1">
                  <a:txBody>
                    <a:bodyPr/>
                    <a:lstStyle/>
                    <a:p>
                      <a:endParaRPr lang="en-US"/>
                    </a:p>
                  </a:txBody>
                  <a:tcPr/>
                </a:tc>
                <a:tc>
                  <a:txBody>
                    <a:bodyPr/>
                    <a:lstStyle/>
                    <a:p>
                      <a:pPr algn="ctr" fontAlgn="b"/>
                      <a:r>
                        <a:rPr lang="en-US" sz="1000" u="none" strike="noStrike">
                          <a:effectLst/>
                        </a:rPr>
                        <a:t>Debit</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ctr" fontAlgn="b"/>
                      <a:r>
                        <a:rPr lang="en-US" sz="1000" u="none" strike="noStrike">
                          <a:effectLst/>
                        </a:rPr>
                        <a:t>Credit</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ctr" fontAlgn="b"/>
                      <a:r>
                        <a:rPr lang="en-US" sz="1000" u="none" strike="noStrike">
                          <a:effectLst/>
                        </a:rPr>
                        <a:t>Debit</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ctr" fontAlgn="b"/>
                      <a:r>
                        <a:rPr lang="en-US" sz="1000" u="none" strike="noStrike">
                          <a:effectLst/>
                        </a:rPr>
                        <a:t>Credit</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ctr" fontAlgn="b"/>
                      <a:r>
                        <a:rPr lang="en-US" sz="1000" u="none" strike="noStrike">
                          <a:effectLst/>
                        </a:rPr>
                        <a:t>Debit</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ctr" fontAlgn="b"/>
                      <a:r>
                        <a:rPr lang="en-US" sz="1000" u="none" strike="noStrike">
                          <a:effectLst/>
                        </a:rPr>
                        <a:t>Credit</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ctr" fontAlgn="b"/>
                      <a:r>
                        <a:rPr lang="en-US" sz="1000" u="none" strike="noStrike">
                          <a:effectLst/>
                        </a:rPr>
                        <a:t>Debit</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ctr" fontAlgn="b"/>
                      <a:r>
                        <a:rPr lang="en-US" sz="1000" u="none" strike="noStrike">
                          <a:effectLst/>
                        </a:rPr>
                        <a:t>Credit</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r>
            </a:tbl>
          </a:graphicData>
        </a:graphic>
      </p:graphicFrame>
      <p:sp>
        <p:nvSpPr>
          <p:cNvPr id="9" name="TextBox 8"/>
          <p:cNvSpPr txBox="1"/>
          <p:nvPr/>
        </p:nvSpPr>
        <p:spPr>
          <a:xfrm>
            <a:off x="4663779" y="424934"/>
            <a:ext cx="2175467" cy="369332"/>
          </a:xfrm>
          <a:prstGeom prst="rect">
            <a:avLst/>
          </a:prstGeom>
          <a:noFill/>
        </p:spPr>
        <p:txBody>
          <a:bodyPr wrap="none" rtlCol="0">
            <a:spAutoFit/>
          </a:bodyPr>
          <a:lstStyle/>
          <a:p>
            <a:r>
              <a:rPr lang="en-US" dirty="0" smtClean="0"/>
              <a:t>Mr. Prosser’s Poodles</a:t>
            </a:r>
            <a:endParaRPr lang="en-US" dirty="0"/>
          </a:p>
        </p:txBody>
      </p:sp>
      <p:sp>
        <p:nvSpPr>
          <p:cNvPr id="10" name="TextBox 9"/>
          <p:cNvSpPr txBox="1"/>
          <p:nvPr/>
        </p:nvSpPr>
        <p:spPr>
          <a:xfrm>
            <a:off x="5150322" y="685800"/>
            <a:ext cx="1202380" cy="369332"/>
          </a:xfrm>
          <a:prstGeom prst="rect">
            <a:avLst/>
          </a:prstGeom>
          <a:noFill/>
        </p:spPr>
        <p:txBody>
          <a:bodyPr wrap="none" rtlCol="0">
            <a:spAutoFit/>
          </a:bodyPr>
          <a:lstStyle/>
          <a:p>
            <a:r>
              <a:rPr lang="en-US" dirty="0" smtClean="0"/>
              <a:t>Worksheet</a:t>
            </a:r>
            <a:endParaRPr lang="en-US" dirty="0"/>
          </a:p>
        </p:txBody>
      </p:sp>
      <p:sp>
        <p:nvSpPr>
          <p:cNvPr id="11" name="TextBox 10"/>
          <p:cNvSpPr txBox="1"/>
          <p:nvPr/>
        </p:nvSpPr>
        <p:spPr>
          <a:xfrm>
            <a:off x="3813064" y="964748"/>
            <a:ext cx="3876895" cy="369332"/>
          </a:xfrm>
          <a:prstGeom prst="rect">
            <a:avLst/>
          </a:prstGeom>
          <a:noFill/>
        </p:spPr>
        <p:txBody>
          <a:bodyPr wrap="none" rtlCol="0">
            <a:spAutoFit/>
          </a:bodyPr>
          <a:lstStyle/>
          <a:p>
            <a:r>
              <a:rPr lang="en-US" dirty="0" smtClean="0"/>
              <a:t>For the month ending October 31, 20xx</a:t>
            </a:r>
            <a:endParaRPr lang="en-US" dirty="0"/>
          </a:p>
        </p:txBody>
      </p:sp>
    </p:spTree>
    <p:extLst>
      <p:ext uri="{BB962C8B-B14F-4D97-AF65-F5344CB8AC3E}">
        <p14:creationId xmlns:p14="http://schemas.microsoft.com/office/powerpoint/2010/main" val="25572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1000"/>
                                        <p:tgtEl>
                                          <p:spTgt spid="9"/>
                                        </p:tgtEl>
                                      </p:cBhvr>
                                    </p:animEffect>
                                    <p:anim calcmode="lin" valueType="num">
                                      <p:cBhvr>
                                        <p:cTn id="14" dur="1000" fill="hold"/>
                                        <p:tgtEl>
                                          <p:spTgt spid="9"/>
                                        </p:tgtEl>
                                        <p:attrNameLst>
                                          <p:attrName>ppt_x</p:attrName>
                                        </p:attrNameLst>
                                      </p:cBhvr>
                                      <p:tavLst>
                                        <p:tav tm="0">
                                          <p:val>
                                            <p:strVal val="#ppt_x"/>
                                          </p:val>
                                        </p:tav>
                                        <p:tav tm="100000">
                                          <p:val>
                                            <p:strVal val="#ppt_x"/>
                                          </p:val>
                                        </p:tav>
                                      </p:tavLst>
                                    </p:anim>
                                    <p:anim calcmode="lin" valueType="num">
                                      <p:cBhvr>
                                        <p:cTn id="1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1000"/>
                                        <p:tgtEl>
                                          <p:spTgt spid="10"/>
                                        </p:tgtEl>
                                      </p:cBhvr>
                                    </p:animEffect>
                                    <p:anim calcmode="lin" valueType="num">
                                      <p:cBhvr>
                                        <p:cTn id="21" dur="1000" fill="hold"/>
                                        <p:tgtEl>
                                          <p:spTgt spid="10"/>
                                        </p:tgtEl>
                                        <p:attrNameLst>
                                          <p:attrName>ppt_x</p:attrName>
                                        </p:attrNameLst>
                                      </p:cBhvr>
                                      <p:tavLst>
                                        <p:tav tm="0">
                                          <p:val>
                                            <p:strVal val="#ppt_x"/>
                                          </p:val>
                                        </p:tav>
                                        <p:tav tm="100000">
                                          <p:val>
                                            <p:strVal val="#ppt_x"/>
                                          </p:val>
                                        </p:tav>
                                      </p:tavLst>
                                    </p:anim>
                                    <p:anim calcmode="lin" valueType="num">
                                      <p:cBhvr>
                                        <p:cTn id="22"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1000"/>
                                        <p:tgtEl>
                                          <p:spTgt spid="11"/>
                                        </p:tgtEl>
                                      </p:cBhvr>
                                    </p:animEffect>
                                    <p:anim calcmode="lin" valueType="num">
                                      <p:cBhvr>
                                        <p:cTn id="28" dur="1000" fill="hold"/>
                                        <p:tgtEl>
                                          <p:spTgt spid="11"/>
                                        </p:tgtEl>
                                        <p:attrNameLst>
                                          <p:attrName>ppt_x</p:attrName>
                                        </p:attrNameLst>
                                      </p:cBhvr>
                                      <p:tavLst>
                                        <p:tav tm="0">
                                          <p:val>
                                            <p:strVal val="#ppt_x"/>
                                          </p:val>
                                        </p:tav>
                                        <p:tav tm="100000">
                                          <p:val>
                                            <p:strVal val="#ppt_x"/>
                                          </p:val>
                                        </p:tav>
                                      </p:tavLst>
                                    </p:anim>
                                    <p:anim calcmode="lin" valueType="num">
                                      <p:cBhvr>
                                        <p:cTn id="2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make the worksheet?</a:t>
            </a:r>
            <a:endParaRPr lang="en-US" dirty="0"/>
          </a:p>
        </p:txBody>
      </p:sp>
      <p:sp>
        <p:nvSpPr>
          <p:cNvPr id="3" name="Content Placeholder 2"/>
          <p:cNvSpPr>
            <a:spLocks noGrp="1"/>
          </p:cNvSpPr>
          <p:nvPr>
            <p:ph idx="1"/>
          </p:nvPr>
        </p:nvSpPr>
        <p:spPr/>
        <p:txBody>
          <a:bodyPr/>
          <a:lstStyle/>
          <a:p>
            <a:r>
              <a:rPr lang="en-US" dirty="0" smtClean="0"/>
              <a:t>There are 5 components to making the worksheet.</a:t>
            </a:r>
          </a:p>
          <a:p>
            <a:pPr marL="800100" lvl="1" indent="-342900">
              <a:buFont typeface="+mj-lt"/>
              <a:buAutoNum type="arabicPeriod"/>
            </a:pPr>
            <a:r>
              <a:rPr lang="en-US" dirty="0" smtClean="0"/>
              <a:t>To make sure the general ledger is in balance</a:t>
            </a:r>
          </a:p>
          <a:p>
            <a:pPr marL="1257300" lvl="2" indent="-342900">
              <a:buFont typeface="+mj-lt"/>
              <a:buAutoNum type="arabicPeriod"/>
            </a:pPr>
            <a:r>
              <a:rPr lang="en-US" dirty="0" smtClean="0"/>
              <a:t>We will go back into the general ledger and write down every account we work with and the balance of each of those accounts to make sure we have balance between debits and credits. </a:t>
            </a:r>
            <a:endParaRPr lang="en-US" dirty="0"/>
          </a:p>
        </p:txBody>
      </p:sp>
      <p:sp>
        <p:nvSpPr>
          <p:cNvPr id="4" name="TextBox 3"/>
          <p:cNvSpPr txBox="1"/>
          <p:nvPr/>
        </p:nvSpPr>
        <p:spPr>
          <a:xfrm>
            <a:off x="5150322" y="685800"/>
            <a:ext cx="1202380" cy="369332"/>
          </a:xfrm>
          <a:prstGeom prst="rect">
            <a:avLst/>
          </a:prstGeom>
          <a:noFill/>
        </p:spPr>
        <p:txBody>
          <a:bodyPr wrap="none" rtlCol="0">
            <a:spAutoFit/>
          </a:bodyPr>
          <a:lstStyle/>
          <a:p>
            <a:r>
              <a:rPr lang="en-US" dirty="0" smtClean="0"/>
              <a:t>Worksheet</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690977311"/>
              </p:ext>
            </p:extLst>
          </p:nvPr>
        </p:nvGraphicFramePr>
        <p:xfrm>
          <a:off x="955400" y="424934"/>
          <a:ext cx="11019452" cy="6052688"/>
        </p:xfrm>
        <a:graphic>
          <a:graphicData uri="http://schemas.openxmlformats.org/drawingml/2006/table">
            <a:tbl>
              <a:tblPr>
                <a:tableStyleId>{5C22544A-7EE6-4342-B048-85BDC9FD1C3A}</a:tableStyleId>
              </a:tblPr>
              <a:tblGrid>
                <a:gridCol w="2162372"/>
                <a:gridCol w="1107135"/>
                <a:gridCol w="1107135"/>
                <a:gridCol w="1107135"/>
                <a:gridCol w="1107135"/>
                <a:gridCol w="1107135"/>
                <a:gridCol w="1107135"/>
                <a:gridCol w="1107135"/>
                <a:gridCol w="1107135"/>
              </a:tblGrid>
              <a:tr h="276526">
                <a:tc gridSpan="9">
                  <a:txBody>
                    <a:bodyPr/>
                    <a:lstStyle/>
                    <a:p>
                      <a:pPr algn="ctr"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76526">
                <a:tc gridSpan="9">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76526">
                <a:tc gridSpan="9">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76526">
                <a:tc rowSpan="2">
                  <a:txBody>
                    <a:bodyPr/>
                    <a:lstStyle/>
                    <a:p>
                      <a:pPr algn="ctr" fontAlgn="b"/>
                      <a:r>
                        <a:rPr lang="en-US" sz="1000" u="none" strike="noStrike">
                          <a:effectLst/>
                        </a:rPr>
                        <a:t>Account Title</a:t>
                      </a:r>
                      <a:endParaRPr lang="en-US" sz="1000" b="0" i="0" u="none" strike="noStrike">
                        <a:effectLst/>
                        <a:latin typeface="Arial" panose="020B0604020202020204" pitchFamily="34" charset="0"/>
                      </a:endParaRPr>
                    </a:p>
                  </a:txBody>
                  <a:tcPr marL="9525" marR="9525" marT="9525" marB="0" anchor="b">
                    <a:solidFill>
                      <a:schemeClr val="accent3"/>
                    </a:solidFill>
                  </a:tcPr>
                </a:tc>
                <a:tc gridSpan="2">
                  <a:txBody>
                    <a:bodyPr/>
                    <a:lstStyle/>
                    <a:p>
                      <a:pPr algn="ctr" fontAlgn="b"/>
                      <a:r>
                        <a:rPr lang="en-US" sz="1000" u="none" strike="noStrike">
                          <a:effectLst/>
                        </a:rPr>
                        <a:t>Trial Balance</a:t>
                      </a:r>
                      <a:endParaRPr lang="en-US" sz="1000" b="0" i="0" u="none" strike="noStrike">
                        <a:effectLst/>
                        <a:latin typeface="Arial" panose="020B0604020202020204" pitchFamily="34" charset="0"/>
                      </a:endParaRPr>
                    </a:p>
                  </a:txBody>
                  <a:tcPr marL="9525" marR="9525" marT="9525" marB="0" anchor="b">
                    <a:solidFill>
                      <a:schemeClr val="accent3"/>
                    </a:solidFill>
                  </a:tcPr>
                </a:tc>
                <a:tc hMerge="1">
                  <a:txBody>
                    <a:bodyPr/>
                    <a:lstStyle/>
                    <a:p>
                      <a:endParaRPr lang="en-US"/>
                    </a:p>
                  </a:txBody>
                  <a:tcPr/>
                </a:tc>
                <a:tc gridSpan="2">
                  <a:txBody>
                    <a:bodyPr/>
                    <a:lstStyle/>
                    <a:p>
                      <a:pPr algn="ctr" fontAlgn="b"/>
                      <a:r>
                        <a:rPr lang="en-US" sz="1000" u="none" strike="noStrike">
                          <a:effectLst/>
                        </a:rPr>
                        <a:t>Adjustments</a:t>
                      </a:r>
                      <a:endParaRPr lang="en-US" sz="1000" b="0" i="0" u="none" strike="noStrike">
                        <a:effectLst/>
                        <a:latin typeface="Arial" panose="020B0604020202020204" pitchFamily="34" charset="0"/>
                      </a:endParaRPr>
                    </a:p>
                  </a:txBody>
                  <a:tcPr marL="9525" marR="9525" marT="9525" marB="0" anchor="b">
                    <a:solidFill>
                      <a:schemeClr val="accent3"/>
                    </a:solidFill>
                  </a:tcPr>
                </a:tc>
                <a:tc hMerge="1">
                  <a:txBody>
                    <a:bodyPr/>
                    <a:lstStyle/>
                    <a:p>
                      <a:endParaRPr lang="en-US"/>
                    </a:p>
                  </a:txBody>
                  <a:tcPr/>
                </a:tc>
                <a:tc gridSpan="2">
                  <a:txBody>
                    <a:bodyPr/>
                    <a:lstStyle/>
                    <a:p>
                      <a:pPr algn="ctr" fontAlgn="b"/>
                      <a:r>
                        <a:rPr lang="en-US" sz="1000" u="none" strike="noStrike">
                          <a:effectLst/>
                        </a:rPr>
                        <a:t>Income Statement</a:t>
                      </a:r>
                      <a:endParaRPr lang="en-US" sz="1000" b="0" i="0" u="none" strike="noStrike">
                        <a:effectLst/>
                        <a:latin typeface="Arial" panose="020B0604020202020204" pitchFamily="34" charset="0"/>
                      </a:endParaRPr>
                    </a:p>
                  </a:txBody>
                  <a:tcPr marL="9525" marR="9525" marT="9525" marB="0" anchor="b">
                    <a:solidFill>
                      <a:schemeClr val="accent3"/>
                    </a:solidFill>
                  </a:tcPr>
                </a:tc>
                <a:tc hMerge="1">
                  <a:txBody>
                    <a:bodyPr/>
                    <a:lstStyle/>
                    <a:p>
                      <a:endParaRPr lang="en-US"/>
                    </a:p>
                  </a:txBody>
                  <a:tcPr/>
                </a:tc>
                <a:tc gridSpan="2">
                  <a:txBody>
                    <a:bodyPr/>
                    <a:lstStyle/>
                    <a:p>
                      <a:pPr algn="ctr" fontAlgn="b"/>
                      <a:r>
                        <a:rPr lang="en-US" sz="1000" u="none" strike="noStrike">
                          <a:effectLst/>
                        </a:rPr>
                        <a:t>Balance Sheet</a:t>
                      </a:r>
                      <a:endParaRPr lang="en-US" sz="1000" b="0" i="0" u="none" strike="noStrike">
                        <a:effectLst/>
                        <a:latin typeface="Arial" panose="020B0604020202020204" pitchFamily="34" charset="0"/>
                      </a:endParaRPr>
                    </a:p>
                  </a:txBody>
                  <a:tcPr marL="9525" marR="9525" marT="9525" marB="0" anchor="b">
                    <a:solidFill>
                      <a:schemeClr val="accent3"/>
                    </a:solidFill>
                  </a:tcPr>
                </a:tc>
                <a:tc hMerge="1">
                  <a:txBody>
                    <a:bodyPr/>
                    <a:lstStyle/>
                    <a:p>
                      <a:endParaRPr lang="en-US"/>
                    </a:p>
                  </a:txBody>
                  <a:tcPr/>
                </a:tc>
              </a:tr>
              <a:tr h="276526">
                <a:tc vMerge="1">
                  <a:txBody>
                    <a:bodyPr/>
                    <a:lstStyle/>
                    <a:p>
                      <a:endParaRPr lang="en-US"/>
                    </a:p>
                  </a:txBody>
                  <a:tcPr/>
                </a:tc>
                <a:tc>
                  <a:txBody>
                    <a:bodyPr/>
                    <a:lstStyle/>
                    <a:p>
                      <a:pPr algn="ctr" fontAlgn="b"/>
                      <a:r>
                        <a:rPr lang="en-US" sz="1000" u="none" strike="noStrike">
                          <a:effectLst/>
                        </a:rPr>
                        <a:t>Debit</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ctr" fontAlgn="b"/>
                      <a:r>
                        <a:rPr lang="en-US" sz="1000" u="none" strike="noStrike">
                          <a:effectLst/>
                        </a:rPr>
                        <a:t>Credit</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ctr" fontAlgn="b"/>
                      <a:r>
                        <a:rPr lang="en-US" sz="1000" u="none" strike="noStrike">
                          <a:effectLst/>
                        </a:rPr>
                        <a:t>Debit</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ctr" fontAlgn="b"/>
                      <a:r>
                        <a:rPr lang="en-US" sz="1000" u="none" strike="noStrike">
                          <a:effectLst/>
                        </a:rPr>
                        <a:t>Credit</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ctr" fontAlgn="b"/>
                      <a:r>
                        <a:rPr lang="en-US" sz="1000" u="none" strike="noStrike">
                          <a:effectLst/>
                        </a:rPr>
                        <a:t>Debit</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ctr" fontAlgn="b"/>
                      <a:r>
                        <a:rPr lang="en-US" sz="1000" u="none" strike="noStrike">
                          <a:effectLst/>
                        </a:rPr>
                        <a:t>Credit</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ctr" fontAlgn="b"/>
                      <a:r>
                        <a:rPr lang="en-US" sz="1000" u="none" strike="noStrike">
                          <a:effectLst/>
                        </a:rPr>
                        <a:t>Debit</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ctr" fontAlgn="b"/>
                      <a:r>
                        <a:rPr lang="en-US" sz="1000" u="none" strike="noStrike">
                          <a:effectLst/>
                        </a:rPr>
                        <a:t>Credit</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45642">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endParaRPr lang="en-US" sz="1000" b="0" i="0" u="none" strike="noStrike" dirty="0">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r>
            </a:tbl>
          </a:graphicData>
        </a:graphic>
      </p:graphicFrame>
      <p:sp>
        <p:nvSpPr>
          <p:cNvPr id="6" name="TextBox 5"/>
          <p:cNvSpPr txBox="1"/>
          <p:nvPr/>
        </p:nvSpPr>
        <p:spPr>
          <a:xfrm>
            <a:off x="4663779" y="424934"/>
            <a:ext cx="2175467" cy="369332"/>
          </a:xfrm>
          <a:prstGeom prst="rect">
            <a:avLst/>
          </a:prstGeom>
          <a:noFill/>
        </p:spPr>
        <p:txBody>
          <a:bodyPr wrap="none" rtlCol="0">
            <a:spAutoFit/>
          </a:bodyPr>
          <a:lstStyle/>
          <a:p>
            <a:r>
              <a:rPr lang="en-US" dirty="0" smtClean="0"/>
              <a:t>Mr. Prosser’s Poodles</a:t>
            </a:r>
            <a:endParaRPr lang="en-US" dirty="0"/>
          </a:p>
        </p:txBody>
      </p:sp>
      <p:sp>
        <p:nvSpPr>
          <p:cNvPr id="7" name="TextBox 6"/>
          <p:cNvSpPr txBox="1"/>
          <p:nvPr/>
        </p:nvSpPr>
        <p:spPr>
          <a:xfrm>
            <a:off x="5150322" y="685800"/>
            <a:ext cx="1202380" cy="369332"/>
          </a:xfrm>
          <a:prstGeom prst="rect">
            <a:avLst/>
          </a:prstGeom>
          <a:noFill/>
        </p:spPr>
        <p:txBody>
          <a:bodyPr wrap="none" rtlCol="0">
            <a:spAutoFit/>
          </a:bodyPr>
          <a:lstStyle/>
          <a:p>
            <a:r>
              <a:rPr lang="en-US" dirty="0" smtClean="0"/>
              <a:t>Worksheet</a:t>
            </a:r>
            <a:endParaRPr lang="en-US" dirty="0"/>
          </a:p>
        </p:txBody>
      </p:sp>
      <p:sp>
        <p:nvSpPr>
          <p:cNvPr id="8" name="TextBox 7"/>
          <p:cNvSpPr txBox="1"/>
          <p:nvPr/>
        </p:nvSpPr>
        <p:spPr>
          <a:xfrm>
            <a:off x="3813064" y="964748"/>
            <a:ext cx="3876895" cy="369332"/>
          </a:xfrm>
          <a:prstGeom prst="rect">
            <a:avLst/>
          </a:prstGeom>
          <a:noFill/>
        </p:spPr>
        <p:txBody>
          <a:bodyPr wrap="none" rtlCol="0">
            <a:spAutoFit/>
          </a:bodyPr>
          <a:lstStyle/>
          <a:p>
            <a:r>
              <a:rPr lang="en-US" dirty="0" smtClean="0"/>
              <a:t>For the month ending October 31, 20xx</a:t>
            </a:r>
            <a:endParaRPr lang="en-US" dirty="0"/>
          </a:p>
        </p:txBody>
      </p:sp>
      <p:sp>
        <p:nvSpPr>
          <p:cNvPr id="9" name="TextBox 8"/>
          <p:cNvSpPr txBox="1"/>
          <p:nvPr/>
        </p:nvSpPr>
        <p:spPr>
          <a:xfrm>
            <a:off x="1216550" y="1811425"/>
            <a:ext cx="630301" cy="369332"/>
          </a:xfrm>
          <a:prstGeom prst="rect">
            <a:avLst/>
          </a:prstGeom>
          <a:noFill/>
        </p:spPr>
        <p:txBody>
          <a:bodyPr wrap="none" rtlCol="0">
            <a:spAutoFit/>
          </a:bodyPr>
          <a:lstStyle/>
          <a:p>
            <a:r>
              <a:rPr lang="en-US" dirty="0" smtClean="0"/>
              <a:t>Cash</a:t>
            </a:r>
            <a:endParaRPr lang="en-US" dirty="0"/>
          </a:p>
        </p:txBody>
      </p:sp>
      <p:sp>
        <p:nvSpPr>
          <p:cNvPr id="10" name="TextBox 9"/>
          <p:cNvSpPr txBox="1"/>
          <p:nvPr/>
        </p:nvSpPr>
        <p:spPr>
          <a:xfrm>
            <a:off x="1217876" y="2051288"/>
            <a:ext cx="1166217" cy="369332"/>
          </a:xfrm>
          <a:prstGeom prst="rect">
            <a:avLst/>
          </a:prstGeom>
          <a:noFill/>
        </p:spPr>
        <p:txBody>
          <a:bodyPr wrap="none" rtlCol="0">
            <a:spAutoFit/>
          </a:bodyPr>
          <a:lstStyle/>
          <a:p>
            <a:r>
              <a:rPr lang="en-US" dirty="0" smtClean="0"/>
              <a:t>Petty Cash</a:t>
            </a:r>
            <a:endParaRPr lang="en-US" dirty="0"/>
          </a:p>
        </p:txBody>
      </p:sp>
      <p:sp>
        <p:nvSpPr>
          <p:cNvPr id="11" name="TextBox 10"/>
          <p:cNvSpPr txBox="1"/>
          <p:nvPr/>
        </p:nvSpPr>
        <p:spPr>
          <a:xfrm>
            <a:off x="1217878" y="2337540"/>
            <a:ext cx="1891865" cy="369332"/>
          </a:xfrm>
          <a:prstGeom prst="rect">
            <a:avLst/>
          </a:prstGeom>
          <a:noFill/>
        </p:spPr>
        <p:txBody>
          <a:bodyPr wrap="none" rtlCol="0">
            <a:spAutoFit/>
          </a:bodyPr>
          <a:lstStyle/>
          <a:p>
            <a:r>
              <a:rPr lang="en-US" dirty="0" smtClean="0"/>
              <a:t>Accts. Rec. – Mr. C</a:t>
            </a:r>
            <a:endParaRPr lang="en-US" dirty="0"/>
          </a:p>
        </p:txBody>
      </p:sp>
      <p:sp>
        <p:nvSpPr>
          <p:cNvPr id="12" name="TextBox 11"/>
          <p:cNvSpPr txBox="1"/>
          <p:nvPr/>
        </p:nvSpPr>
        <p:spPr>
          <a:xfrm>
            <a:off x="1217878" y="2598406"/>
            <a:ext cx="1914307" cy="369332"/>
          </a:xfrm>
          <a:prstGeom prst="rect">
            <a:avLst/>
          </a:prstGeom>
          <a:noFill/>
        </p:spPr>
        <p:txBody>
          <a:bodyPr wrap="none" rtlCol="0">
            <a:spAutoFit/>
          </a:bodyPr>
          <a:lstStyle/>
          <a:p>
            <a:r>
              <a:rPr lang="en-US" dirty="0" smtClean="0"/>
              <a:t>Accts. Rec. – Mr. G</a:t>
            </a:r>
            <a:endParaRPr lang="en-US" dirty="0"/>
          </a:p>
        </p:txBody>
      </p:sp>
      <p:sp>
        <p:nvSpPr>
          <p:cNvPr id="13" name="TextBox 12"/>
          <p:cNvSpPr txBox="1"/>
          <p:nvPr/>
        </p:nvSpPr>
        <p:spPr>
          <a:xfrm>
            <a:off x="1225828" y="2878226"/>
            <a:ext cx="966931" cy="369332"/>
          </a:xfrm>
          <a:prstGeom prst="rect">
            <a:avLst/>
          </a:prstGeom>
          <a:noFill/>
        </p:spPr>
        <p:txBody>
          <a:bodyPr wrap="none" rtlCol="0">
            <a:spAutoFit/>
          </a:bodyPr>
          <a:lstStyle/>
          <a:p>
            <a:r>
              <a:rPr lang="en-US" dirty="0" smtClean="0"/>
              <a:t>Supplies</a:t>
            </a:r>
            <a:endParaRPr lang="en-US" dirty="0"/>
          </a:p>
        </p:txBody>
      </p:sp>
      <p:sp>
        <p:nvSpPr>
          <p:cNvPr id="14" name="TextBox 13"/>
          <p:cNvSpPr txBox="1"/>
          <p:nvPr/>
        </p:nvSpPr>
        <p:spPr>
          <a:xfrm>
            <a:off x="1227154" y="3118089"/>
            <a:ext cx="1868075" cy="369332"/>
          </a:xfrm>
          <a:prstGeom prst="rect">
            <a:avLst/>
          </a:prstGeom>
          <a:noFill/>
        </p:spPr>
        <p:txBody>
          <a:bodyPr wrap="none" rtlCol="0">
            <a:spAutoFit/>
          </a:bodyPr>
          <a:lstStyle/>
          <a:p>
            <a:r>
              <a:rPr lang="en-US" dirty="0" smtClean="0"/>
              <a:t>Prepaid Insurance</a:t>
            </a:r>
            <a:endParaRPr lang="en-US" dirty="0"/>
          </a:p>
        </p:txBody>
      </p:sp>
      <p:sp>
        <p:nvSpPr>
          <p:cNvPr id="15" name="TextBox 14"/>
          <p:cNvSpPr txBox="1"/>
          <p:nvPr/>
        </p:nvSpPr>
        <p:spPr>
          <a:xfrm>
            <a:off x="1227156" y="3404341"/>
            <a:ext cx="1866665" cy="369332"/>
          </a:xfrm>
          <a:prstGeom prst="rect">
            <a:avLst/>
          </a:prstGeom>
          <a:noFill/>
        </p:spPr>
        <p:txBody>
          <a:bodyPr wrap="none" rtlCol="0">
            <a:spAutoFit/>
          </a:bodyPr>
          <a:lstStyle/>
          <a:p>
            <a:r>
              <a:rPr lang="en-US" dirty="0" smtClean="0"/>
              <a:t>Accts. Pay. – Mr. E</a:t>
            </a:r>
            <a:endParaRPr lang="en-US" dirty="0"/>
          </a:p>
        </p:txBody>
      </p:sp>
      <p:sp>
        <p:nvSpPr>
          <p:cNvPr id="16" name="TextBox 15"/>
          <p:cNvSpPr txBox="1"/>
          <p:nvPr/>
        </p:nvSpPr>
        <p:spPr>
          <a:xfrm>
            <a:off x="1227156" y="3665207"/>
            <a:ext cx="1889107" cy="369332"/>
          </a:xfrm>
          <a:prstGeom prst="rect">
            <a:avLst/>
          </a:prstGeom>
          <a:noFill/>
        </p:spPr>
        <p:txBody>
          <a:bodyPr wrap="none" rtlCol="0">
            <a:spAutoFit/>
          </a:bodyPr>
          <a:lstStyle/>
          <a:p>
            <a:r>
              <a:rPr lang="en-US" dirty="0" smtClean="0"/>
              <a:t>Accts. Pay. – Mr. F</a:t>
            </a:r>
            <a:endParaRPr lang="en-US" dirty="0"/>
          </a:p>
        </p:txBody>
      </p:sp>
      <p:sp>
        <p:nvSpPr>
          <p:cNvPr id="17" name="TextBox 16"/>
          <p:cNvSpPr txBox="1"/>
          <p:nvPr/>
        </p:nvSpPr>
        <p:spPr>
          <a:xfrm>
            <a:off x="1217875" y="3991405"/>
            <a:ext cx="1396408" cy="369332"/>
          </a:xfrm>
          <a:prstGeom prst="rect">
            <a:avLst/>
          </a:prstGeom>
          <a:noFill/>
        </p:spPr>
        <p:txBody>
          <a:bodyPr wrap="none" rtlCol="0">
            <a:spAutoFit/>
          </a:bodyPr>
          <a:lstStyle/>
          <a:p>
            <a:r>
              <a:rPr lang="en-US" dirty="0" smtClean="0"/>
              <a:t>Mr. P, Capital</a:t>
            </a:r>
            <a:endParaRPr lang="en-US" dirty="0"/>
          </a:p>
        </p:txBody>
      </p:sp>
      <p:sp>
        <p:nvSpPr>
          <p:cNvPr id="18" name="TextBox 17"/>
          <p:cNvSpPr txBox="1"/>
          <p:nvPr/>
        </p:nvSpPr>
        <p:spPr>
          <a:xfrm>
            <a:off x="1219201" y="4231268"/>
            <a:ext cx="1525931" cy="369332"/>
          </a:xfrm>
          <a:prstGeom prst="rect">
            <a:avLst/>
          </a:prstGeom>
          <a:noFill/>
        </p:spPr>
        <p:txBody>
          <a:bodyPr wrap="none" rtlCol="0">
            <a:spAutoFit/>
          </a:bodyPr>
          <a:lstStyle/>
          <a:p>
            <a:r>
              <a:rPr lang="en-US" dirty="0" smtClean="0"/>
              <a:t>Mr. P, Drawing</a:t>
            </a:r>
            <a:endParaRPr lang="en-US" dirty="0"/>
          </a:p>
        </p:txBody>
      </p:sp>
      <p:sp>
        <p:nvSpPr>
          <p:cNvPr id="19" name="TextBox 18"/>
          <p:cNvSpPr txBox="1"/>
          <p:nvPr/>
        </p:nvSpPr>
        <p:spPr>
          <a:xfrm>
            <a:off x="1219203" y="4517520"/>
            <a:ext cx="1826975" cy="369332"/>
          </a:xfrm>
          <a:prstGeom prst="rect">
            <a:avLst/>
          </a:prstGeom>
          <a:noFill/>
        </p:spPr>
        <p:txBody>
          <a:bodyPr wrap="none" rtlCol="0">
            <a:spAutoFit/>
          </a:bodyPr>
          <a:lstStyle/>
          <a:p>
            <a:r>
              <a:rPr lang="en-US" dirty="0" smtClean="0"/>
              <a:t>Income Summary</a:t>
            </a:r>
            <a:endParaRPr lang="en-US" dirty="0"/>
          </a:p>
        </p:txBody>
      </p:sp>
      <p:sp>
        <p:nvSpPr>
          <p:cNvPr id="20" name="TextBox 19"/>
          <p:cNvSpPr txBox="1"/>
          <p:nvPr/>
        </p:nvSpPr>
        <p:spPr>
          <a:xfrm>
            <a:off x="1219203" y="4778386"/>
            <a:ext cx="659155" cy="369332"/>
          </a:xfrm>
          <a:prstGeom prst="rect">
            <a:avLst/>
          </a:prstGeom>
          <a:noFill/>
        </p:spPr>
        <p:txBody>
          <a:bodyPr wrap="none" rtlCol="0">
            <a:spAutoFit/>
          </a:bodyPr>
          <a:lstStyle/>
          <a:p>
            <a:r>
              <a:rPr lang="en-US" dirty="0" smtClean="0"/>
              <a:t>Sales</a:t>
            </a:r>
            <a:endParaRPr lang="en-US" dirty="0"/>
          </a:p>
        </p:txBody>
      </p:sp>
      <p:sp>
        <p:nvSpPr>
          <p:cNvPr id="21" name="TextBox 20"/>
          <p:cNvSpPr txBox="1"/>
          <p:nvPr/>
        </p:nvSpPr>
        <p:spPr>
          <a:xfrm>
            <a:off x="1227153" y="5058206"/>
            <a:ext cx="2069156" cy="369332"/>
          </a:xfrm>
          <a:prstGeom prst="rect">
            <a:avLst/>
          </a:prstGeom>
          <a:noFill/>
        </p:spPr>
        <p:txBody>
          <a:bodyPr wrap="none" rtlCol="0">
            <a:spAutoFit/>
          </a:bodyPr>
          <a:lstStyle/>
          <a:p>
            <a:r>
              <a:rPr lang="en-US" dirty="0" smtClean="0"/>
              <a:t>Advertising Expense</a:t>
            </a:r>
            <a:endParaRPr lang="en-US" dirty="0"/>
          </a:p>
        </p:txBody>
      </p:sp>
      <p:sp>
        <p:nvSpPr>
          <p:cNvPr id="22" name="TextBox 21"/>
          <p:cNvSpPr txBox="1"/>
          <p:nvPr/>
        </p:nvSpPr>
        <p:spPr>
          <a:xfrm>
            <a:off x="1228479" y="5298069"/>
            <a:ext cx="1540871" cy="369332"/>
          </a:xfrm>
          <a:prstGeom prst="rect">
            <a:avLst/>
          </a:prstGeom>
          <a:noFill/>
        </p:spPr>
        <p:txBody>
          <a:bodyPr wrap="none" rtlCol="0">
            <a:spAutoFit/>
          </a:bodyPr>
          <a:lstStyle/>
          <a:p>
            <a:r>
              <a:rPr lang="en-US" dirty="0" smtClean="0"/>
              <a:t>Insurance Exp.</a:t>
            </a:r>
            <a:endParaRPr lang="en-US" dirty="0"/>
          </a:p>
        </p:txBody>
      </p:sp>
      <p:sp>
        <p:nvSpPr>
          <p:cNvPr id="23" name="TextBox 22"/>
          <p:cNvSpPr txBox="1"/>
          <p:nvPr/>
        </p:nvSpPr>
        <p:spPr>
          <a:xfrm>
            <a:off x="1228481" y="5584321"/>
            <a:ext cx="1406154" cy="369332"/>
          </a:xfrm>
          <a:prstGeom prst="rect">
            <a:avLst/>
          </a:prstGeom>
          <a:noFill/>
        </p:spPr>
        <p:txBody>
          <a:bodyPr wrap="none" rtlCol="0">
            <a:spAutoFit/>
          </a:bodyPr>
          <a:lstStyle/>
          <a:p>
            <a:r>
              <a:rPr lang="en-US" dirty="0" smtClean="0"/>
              <a:t>Supplies  </a:t>
            </a:r>
            <a:r>
              <a:rPr lang="en-US" dirty="0" err="1" smtClean="0"/>
              <a:t>Exp</a:t>
            </a:r>
            <a:endParaRPr lang="en-US" dirty="0"/>
          </a:p>
        </p:txBody>
      </p:sp>
      <p:sp>
        <p:nvSpPr>
          <p:cNvPr id="24" name="TextBox 23"/>
          <p:cNvSpPr txBox="1"/>
          <p:nvPr/>
        </p:nvSpPr>
        <p:spPr>
          <a:xfrm>
            <a:off x="1228481" y="5845187"/>
            <a:ext cx="1289135" cy="369332"/>
          </a:xfrm>
          <a:prstGeom prst="rect">
            <a:avLst/>
          </a:prstGeom>
          <a:noFill/>
        </p:spPr>
        <p:txBody>
          <a:bodyPr wrap="none" rtlCol="0">
            <a:spAutoFit/>
          </a:bodyPr>
          <a:lstStyle/>
          <a:p>
            <a:r>
              <a:rPr lang="en-US" dirty="0"/>
              <a:t>Utilities </a:t>
            </a:r>
            <a:r>
              <a:rPr lang="en-US" dirty="0" err="1"/>
              <a:t>Exp</a:t>
            </a:r>
            <a:endParaRPr lang="en-US" dirty="0"/>
          </a:p>
        </p:txBody>
      </p:sp>
      <p:sp>
        <p:nvSpPr>
          <p:cNvPr id="25" name="TextBox 24"/>
          <p:cNvSpPr txBox="1"/>
          <p:nvPr/>
        </p:nvSpPr>
        <p:spPr>
          <a:xfrm>
            <a:off x="1237757" y="6172516"/>
            <a:ext cx="725583" cy="369332"/>
          </a:xfrm>
          <a:prstGeom prst="rect">
            <a:avLst/>
          </a:prstGeom>
          <a:noFill/>
        </p:spPr>
        <p:txBody>
          <a:bodyPr wrap="none" rtlCol="0">
            <a:spAutoFit/>
          </a:bodyPr>
          <a:lstStyle/>
          <a:p>
            <a:r>
              <a:rPr lang="en-US" dirty="0" smtClean="0"/>
              <a:t>Totals</a:t>
            </a:r>
            <a:endParaRPr lang="en-US" dirty="0"/>
          </a:p>
        </p:txBody>
      </p:sp>
      <p:sp>
        <p:nvSpPr>
          <p:cNvPr id="26" name="TextBox 25"/>
          <p:cNvSpPr txBox="1"/>
          <p:nvPr/>
        </p:nvSpPr>
        <p:spPr>
          <a:xfrm>
            <a:off x="3411110" y="1811425"/>
            <a:ext cx="652743" cy="369332"/>
          </a:xfrm>
          <a:prstGeom prst="rect">
            <a:avLst/>
          </a:prstGeom>
          <a:noFill/>
        </p:spPr>
        <p:txBody>
          <a:bodyPr wrap="none" rtlCol="0">
            <a:spAutoFit/>
          </a:bodyPr>
          <a:lstStyle/>
          <a:p>
            <a:r>
              <a:rPr lang="en-US" dirty="0" smtClean="0"/>
              <a:t>5718</a:t>
            </a:r>
            <a:endParaRPr lang="en-US" dirty="0"/>
          </a:p>
        </p:txBody>
      </p:sp>
      <p:sp>
        <p:nvSpPr>
          <p:cNvPr id="27" name="TextBox 26"/>
          <p:cNvSpPr txBox="1"/>
          <p:nvPr/>
        </p:nvSpPr>
        <p:spPr>
          <a:xfrm>
            <a:off x="3411110" y="2039746"/>
            <a:ext cx="535724" cy="369332"/>
          </a:xfrm>
          <a:prstGeom prst="rect">
            <a:avLst/>
          </a:prstGeom>
          <a:noFill/>
        </p:spPr>
        <p:txBody>
          <a:bodyPr wrap="none" rtlCol="0">
            <a:spAutoFit/>
          </a:bodyPr>
          <a:lstStyle/>
          <a:p>
            <a:r>
              <a:rPr lang="en-US" dirty="0" smtClean="0"/>
              <a:t>100</a:t>
            </a:r>
            <a:endParaRPr lang="en-US" dirty="0"/>
          </a:p>
        </p:txBody>
      </p:sp>
      <p:sp>
        <p:nvSpPr>
          <p:cNvPr id="28" name="TextBox 27"/>
          <p:cNvSpPr txBox="1"/>
          <p:nvPr/>
        </p:nvSpPr>
        <p:spPr>
          <a:xfrm>
            <a:off x="3411110" y="2316723"/>
            <a:ext cx="535724" cy="369332"/>
          </a:xfrm>
          <a:prstGeom prst="rect">
            <a:avLst/>
          </a:prstGeom>
          <a:noFill/>
        </p:spPr>
        <p:txBody>
          <a:bodyPr wrap="none" rtlCol="0">
            <a:spAutoFit/>
          </a:bodyPr>
          <a:lstStyle/>
          <a:p>
            <a:r>
              <a:rPr lang="en-US" dirty="0" smtClean="0"/>
              <a:t>150</a:t>
            </a:r>
            <a:endParaRPr lang="en-US" dirty="0"/>
          </a:p>
        </p:txBody>
      </p:sp>
      <p:sp>
        <p:nvSpPr>
          <p:cNvPr id="29" name="TextBox 28"/>
          <p:cNvSpPr txBox="1"/>
          <p:nvPr/>
        </p:nvSpPr>
        <p:spPr>
          <a:xfrm>
            <a:off x="3404486" y="2615834"/>
            <a:ext cx="535724" cy="369332"/>
          </a:xfrm>
          <a:prstGeom prst="rect">
            <a:avLst/>
          </a:prstGeom>
          <a:noFill/>
        </p:spPr>
        <p:txBody>
          <a:bodyPr wrap="none" rtlCol="0">
            <a:spAutoFit/>
          </a:bodyPr>
          <a:lstStyle/>
          <a:p>
            <a:r>
              <a:rPr lang="en-US" dirty="0" smtClean="0"/>
              <a:t>100</a:t>
            </a:r>
            <a:endParaRPr lang="en-US" dirty="0"/>
          </a:p>
        </p:txBody>
      </p:sp>
      <p:sp>
        <p:nvSpPr>
          <p:cNvPr id="30" name="TextBox 29"/>
          <p:cNvSpPr txBox="1"/>
          <p:nvPr/>
        </p:nvSpPr>
        <p:spPr>
          <a:xfrm>
            <a:off x="3404486" y="2844155"/>
            <a:ext cx="652743" cy="369332"/>
          </a:xfrm>
          <a:prstGeom prst="rect">
            <a:avLst/>
          </a:prstGeom>
          <a:noFill/>
        </p:spPr>
        <p:txBody>
          <a:bodyPr wrap="none" rtlCol="0">
            <a:spAutoFit/>
          </a:bodyPr>
          <a:lstStyle/>
          <a:p>
            <a:r>
              <a:rPr lang="en-US" dirty="0" smtClean="0"/>
              <a:t>1025</a:t>
            </a:r>
            <a:endParaRPr lang="en-US" dirty="0"/>
          </a:p>
        </p:txBody>
      </p:sp>
      <p:sp>
        <p:nvSpPr>
          <p:cNvPr id="31" name="TextBox 30"/>
          <p:cNvSpPr txBox="1"/>
          <p:nvPr/>
        </p:nvSpPr>
        <p:spPr>
          <a:xfrm>
            <a:off x="3404486" y="3121132"/>
            <a:ext cx="652743" cy="369332"/>
          </a:xfrm>
          <a:prstGeom prst="rect">
            <a:avLst/>
          </a:prstGeom>
          <a:noFill/>
        </p:spPr>
        <p:txBody>
          <a:bodyPr wrap="none" rtlCol="0">
            <a:spAutoFit/>
          </a:bodyPr>
          <a:lstStyle/>
          <a:p>
            <a:r>
              <a:rPr lang="en-US" dirty="0" smtClean="0"/>
              <a:t>1200</a:t>
            </a:r>
            <a:endParaRPr lang="en-US" dirty="0"/>
          </a:p>
        </p:txBody>
      </p:sp>
      <p:sp>
        <p:nvSpPr>
          <p:cNvPr id="32" name="TextBox 31"/>
          <p:cNvSpPr txBox="1"/>
          <p:nvPr/>
        </p:nvSpPr>
        <p:spPr>
          <a:xfrm>
            <a:off x="4455383" y="3420244"/>
            <a:ext cx="535724" cy="369332"/>
          </a:xfrm>
          <a:prstGeom prst="rect">
            <a:avLst/>
          </a:prstGeom>
          <a:noFill/>
        </p:spPr>
        <p:txBody>
          <a:bodyPr wrap="none" rtlCol="0">
            <a:spAutoFit/>
          </a:bodyPr>
          <a:lstStyle/>
          <a:p>
            <a:r>
              <a:rPr lang="en-US" dirty="0" smtClean="0"/>
              <a:t>200</a:t>
            </a:r>
            <a:endParaRPr lang="en-US" dirty="0"/>
          </a:p>
        </p:txBody>
      </p:sp>
      <p:sp>
        <p:nvSpPr>
          <p:cNvPr id="33" name="TextBox 32"/>
          <p:cNvSpPr txBox="1"/>
          <p:nvPr/>
        </p:nvSpPr>
        <p:spPr>
          <a:xfrm>
            <a:off x="4455383" y="3648565"/>
            <a:ext cx="535724" cy="369332"/>
          </a:xfrm>
          <a:prstGeom prst="rect">
            <a:avLst/>
          </a:prstGeom>
          <a:noFill/>
        </p:spPr>
        <p:txBody>
          <a:bodyPr wrap="none" rtlCol="0">
            <a:spAutoFit/>
          </a:bodyPr>
          <a:lstStyle/>
          <a:p>
            <a:r>
              <a:rPr lang="en-US" dirty="0" smtClean="0"/>
              <a:t>500</a:t>
            </a:r>
            <a:endParaRPr lang="en-US" dirty="0"/>
          </a:p>
        </p:txBody>
      </p:sp>
      <p:sp>
        <p:nvSpPr>
          <p:cNvPr id="34" name="TextBox 33"/>
          <p:cNvSpPr txBox="1"/>
          <p:nvPr/>
        </p:nvSpPr>
        <p:spPr>
          <a:xfrm>
            <a:off x="4455383" y="3925542"/>
            <a:ext cx="652743" cy="369332"/>
          </a:xfrm>
          <a:prstGeom prst="rect">
            <a:avLst/>
          </a:prstGeom>
          <a:noFill/>
        </p:spPr>
        <p:txBody>
          <a:bodyPr wrap="none" rtlCol="0">
            <a:spAutoFit/>
          </a:bodyPr>
          <a:lstStyle/>
          <a:p>
            <a:r>
              <a:rPr lang="en-US" dirty="0" smtClean="0"/>
              <a:t>5000</a:t>
            </a:r>
            <a:endParaRPr lang="en-US" dirty="0"/>
          </a:p>
        </p:txBody>
      </p:sp>
      <p:sp>
        <p:nvSpPr>
          <p:cNvPr id="38" name="TextBox 37"/>
          <p:cNvSpPr txBox="1"/>
          <p:nvPr/>
        </p:nvSpPr>
        <p:spPr>
          <a:xfrm>
            <a:off x="3404486" y="4231268"/>
            <a:ext cx="535724" cy="369332"/>
          </a:xfrm>
          <a:prstGeom prst="rect">
            <a:avLst/>
          </a:prstGeom>
          <a:noFill/>
        </p:spPr>
        <p:txBody>
          <a:bodyPr wrap="none" rtlCol="0">
            <a:spAutoFit/>
          </a:bodyPr>
          <a:lstStyle/>
          <a:p>
            <a:r>
              <a:rPr lang="en-US" dirty="0" smtClean="0"/>
              <a:t>625</a:t>
            </a:r>
            <a:endParaRPr lang="en-US" dirty="0"/>
          </a:p>
        </p:txBody>
      </p:sp>
      <p:sp>
        <p:nvSpPr>
          <p:cNvPr id="39" name="TextBox 38"/>
          <p:cNvSpPr txBox="1"/>
          <p:nvPr/>
        </p:nvSpPr>
        <p:spPr>
          <a:xfrm>
            <a:off x="4413314" y="4779824"/>
            <a:ext cx="652743" cy="369332"/>
          </a:xfrm>
          <a:prstGeom prst="rect">
            <a:avLst/>
          </a:prstGeom>
          <a:noFill/>
        </p:spPr>
        <p:txBody>
          <a:bodyPr wrap="none" rtlCol="0">
            <a:spAutoFit/>
          </a:bodyPr>
          <a:lstStyle/>
          <a:p>
            <a:r>
              <a:rPr lang="en-US" dirty="0" smtClean="0"/>
              <a:t>3565</a:t>
            </a:r>
            <a:endParaRPr lang="en-US" dirty="0"/>
          </a:p>
        </p:txBody>
      </p:sp>
      <p:sp>
        <p:nvSpPr>
          <p:cNvPr id="40" name="TextBox 39"/>
          <p:cNvSpPr txBox="1"/>
          <p:nvPr/>
        </p:nvSpPr>
        <p:spPr>
          <a:xfrm>
            <a:off x="3411110" y="5059382"/>
            <a:ext cx="535724" cy="369332"/>
          </a:xfrm>
          <a:prstGeom prst="rect">
            <a:avLst/>
          </a:prstGeom>
          <a:noFill/>
        </p:spPr>
        <p:txBody>
          <a:bodyPr wrap="none" rtlCol="0">
            <a:spAutoFit/>
          </a:bodyPr>
          <a:lstStyle/>
          <a:p>
            <a:r>
              <a:rPr lang="en-US" dirty="0" smtClean="0"/>
              <a:t>213</a:t>
            </a:r>
            <a:endParaRPr lang="en-US" dirty="0"/>
          </a:p>
        </p:txBody>
      </p:sp>
      <p:sp>
        <p:nvSpPr>
          <p:cNvPr id="41" name="TextBox 40"/>
          <p:cNvSpPr txBox="1"/>
          <p:nvPr/>
        </p:nvSpPr>
        <p:spPr>
          <a:xfrm>
            <a:off x="3411110" y="5367994"/>
            <a:ext cx="184731" cy="369332"/>
          </a:xfrm>
          <a:prstGeom prst="rect">
            <a:avLst/>
          </a:prstGeom>
          <a:noFill/>
        </p:spPr>
        <p:txBody>
          <a:bodyPr wrap="none" rtlCol="0">
            <a:spAutoFit/>
          </a:bodyPr>
          <a:lstStyle/>
          <a:p>
            <a:endParaRPr lang="en-US" dirty="0"/>
          </a:p>
        </p:txBody>
      </p:sp>
      <p:sp>
        <p:nvSpPr>
          <p:cNvPr id="42" name="TextBox 41"/>
          <p:cNvSpPr txBox="1"/>
          <p:nvPr/>
        </p:nvSpPr>
        <p:spPr>
          <a:xfrm>
            <a:off x="3411110" y="5658065"/>
            <a:ext cx="184731" cy="369332"/>
          </a:xfrm>
          <a:prstGeom prst="rect">
            <a:avLst/>
          </a:prstGeom>
          <a:noFill/>
        </p:spPr>
        <p:txBody>
          <a:bodyPr wrap="none" rtlCol="0">
            <a:spAutoFit/>
          </a:bodyPr>
          <a:lstStyle/>
          <a:p>
            <a:endParaRPr lang="en-US" dirty="0"/>
          </a:p>
        </p:txBody>
      </p:sp>
      <p:sp>
        <p:nvSpPr>
          <p:cNvPr id="43" name="TextBox 42"/>
          <p:cNvSpPr txBox="1"/>
          <p:nvPr/>
        </p:nvSpPr>
        <p:spPr>
          <a:xfrm>
            <a:off x="3411110" y="5883528"/>
            <a:ext cx="535724" cy="646331"/>
          </a:xfrm>
          <a:prstGeom prst="rect">
            <a:avLst/>
          </a:prstGeom>
          <a:noFill/>
        </p:spPr>
        <p:txBody>
          <a:bodyPr wrap="none" rtlCol="0">
            <a:spAutoFit/>
          </a:bodyPr>
          <a:lstStyle/>
          <a:p>
            <a:r>
              <a:rPr lang="en-US" dirty="0" smtClean="0"/>
              <a:t>134</a:t>
            </a:r>
          </a:p>
          <a:p>
            <a:endParaRPr lang="en-US" dirty="0"/>
          </a:p>
        </p:txBody>
      </p:sp>
      <p:sp>
        <p:nvSpPr>
          <p:cNvPr id="44" name="TextBox 43"/>
          <p:cNvSpPr txBox="1"/>
          <p:nvPr/>
        </p:nvSpPr>
        <p:spPr>
          <a:xfrm>
            <a:off x="3352600" y="6146390"/>
            <a:ext cx="652743" cy="369332"/>
          </a:xfrm>
          <a:prstGeom prst="rect">
            <a:avLst/>
          </a:prstGeom>
          <a:noFill/>
        </p:spPr>
        <p:txBody>
          <a:bodyPr wrap="none" rtlCol="0">
            <a:spAutoFit/>
          </a:bodyPr>
          <a:lstStyle/>
          <a:p>
            <a:r>
              <a:rPr lang="en-US" dirty="0" smtClean="0"/>
              <a:t>9265</a:t>
            </a:r>
            <a:endParaRPr lang="en-US" dirty="0"/>
          </a:p>
        </p:txBody>
      </p:sp>
      <p:sp>
        <p:nvSpPr>
          <p:cNvPr id="45" name="TextBox 44"/>
          <p:cNvSpPr txBox="1"/>
          <p:nvPr/>
        </p:nvSpPr>
        <p:spPr>
          <a:xfrm>
            <a:off x="4455383" y="6146390"/>
            <a:ext cx="652743" cy="369332"/>
          </a:xfrm>
          <a:prstGeom prst="rect">
            <a:avLst/>
          </a:prstGeom>
          <a:noFill/>
        </p:spPr>
        <p:txBody>
          <a:bodyPr wrap="none" rtlCol="0">
            <a:spAutoFit/>
          </a:bodyPr>
          <a:lstStyle/>
          <a:p>
            <a:r>
              <a:rPr lang="en-US" dirty="0" smtClean="0"/>
              <a:t>9265</a:t>
            </a:r>
            <a:endParaRPr lang="en-US" dirty="0"/>
          </a:p>
        </p:txBody>
      </p:sp>
    </p:spTree>
    <p:extLst>
      <p:ext uri="{BB962C8B-B14F-4D97-AF65-F5344CB8AC3E}">
        <p14:creationId xmlns:p14="http://schemas.microsoft.com/office/powerpoint/2010/main" val="1614866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9">
                                            <p:txEl>
                                              <p:pRg st="0" end="0"/>
                                            </p:txEl>
                                          </p:spTgt>
                                        </p:tgtEl>
                                        <p:attrNameLst>
                                          <p:attrName>style.visibility</p:attrName>
                                        </p:attrNameLst>
                                      </p:cBhvr>
                                      <p:to>
                                        <p:strVal val="visible"/>
                                      </p:to>
                                    </p:set>
                                    <p:animEffect transition="in" filter="fade">
                                      <p:cBhvr>
                                        <p:cTn id="13" dur="1000"/>
                                        <p:tgtEl>
                                          <p:spTgt spid="9">
                                            <p:txEl>
                                              <p:pRg st="0" end="0"/>
                                            </p:txEl>
                                          </p:spTgt>
                                        </p:tgtEl>
                                      </p:cBhvr>
                                    </p:animEffect>
                                    <p:anim calcmode="lin" valueType="num">
                                      <p:cBhvr>
                                        <p:cTn id="14"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9">
                                            <p:txEl>
                                              <p:pRg st="0" end="0"/>
                                            </p:txEl>
                                          </p:spTgt>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24">
                                            <p:txEl>
                                              <p:pRg st="0" end="0"/>
                                            </p:txEl>
                                          </p:spTgt>
                                        </p:tgtEl>
                                        <p:attrNameLst>
                                          <p:attrName>style.visibility</p:attrName>
                                        </p:attrNameLst>
                                      </p:cBhvr>
                                      <p:to>
                                        <p:strVal val="visible"/>
                                      </p:to>
                                    </p:set>
                                    <p:animEffect transition="in" filter="fade">
                                      <p:cBhvr>
                                        <p:cTn id="18" dur="1000"/>
                                        <p:tgtEl>
                                          <p:spTgt spid="24">
                                            <p:txEl>
                                              <p:pRg st="0" end="0"/>
                                            </p:txEl>
                                          </p:spTgt>
                                        </p:tgtEl>
                                      </p:cBhvr>
                                    </p:animEffect>
                                    <p:anim calcmode="lin" valueType="num">
                                      <p:cBhvr>
                                        <p:cTn id="19" dur="1000" fill="hold"/>
                                        <p:tgtEl>
                                          <p:spTgt spid="24">
                                            <p:txEl>
                                              <p:pRg st="0" end="0"/>
                                            </p:txEl>
                                          </p:spTgt>
                                        </p:tgtEl>
                                        <p:attrNameLst>
                                          <p:attrName>ppt_x</p:attrName>
                                        </p:attrNameLst>
                                      </p:cBhvr>
                                      <p:tavLst>
                                        <p:tav tm="0">
                                          <p:val>
                                            <p:strVal val="#ppt_x"/>
                                          </p:val>
                                        </p:tav>
                                        <p:tav tm="100000">
                                          <p:val>
                                            <p:strVal val="#ppt_x"/>
                                          </p:val>
                                        </p:tav>
                                      </p:tavLst>
                                    </p:anim>
                                    <p:anim calcmode="lin" valueType="num">
                                      <p:cBhvr>
                                        <p:cTn id="20" dur="1000" fill="hold"/>
                                        <p:tgtEl>
                                          <p:spTgt spid="24">
                                            <p:txEl>
                                              <p:pRg st="0" end="0"/>
                                            </p:txEl>
                                          </p:spTgt>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23">
                                            <p:txEl>
                                              <p:pRg st="0" end="0"/>
                                            </p:txEl>
                                          </p:spTgt>
                                        </p:tgtEl>
                                        <p:attrNameLst>
                                          <p:attrName>style.visibility</p:attrName>
                                        </p:attrNameLst>
                                      </p:cBhvr>
                                      <p:to>
                                        <p:strVal val="visible"/>
                                      </p:to>
                                    </p:set>
                                    <p:animEffect transition="in" filter="fade">
                                      <p:cBhvr>
                                        <p:cTn id="23" dur="1000"/>
                                        <p:tgtEl>
                                          <p:spTgt spid="23">
                                            <p:txEl>
                                              <p:pRg st="0" end="0"/>
                                            </p:txEl>
                                          </p:spTgt>
                                        </p:tgtEl>
                                      </p:cBhvr>
                                    </p:animEffect>
                                    <p:anim calcmode="lin" valueType="num">
                                      <p:cBhvr>
                                        <p:cTn id="24" dur="1000" fill="hold"/>
                                        <p:tgtEl>
                                          <p:spTgt spid="23">
                                            <p:txEl>
                                              <p:pRg st="0" end="0"/>
                                            </p:txEl>
                                          </p:spTgt>
                                        </p:tgtEl>
                                        <p:attrNameLst>
                                          <p:attrName>ppt_x</p:attrName>
                                        </p:attrNameLst>
                                      </p:cBhvr>
                                      <p:tavLst>
                                        <p:tav tm="0">
                                          <p:val>
                                            <p:strVal val="#ppt_x"/>
                                          </p:val>
                                        </p:tav>
                                        <p:tav tm="100000">
                                          <p:val>
                                            <p:strVal val="#ppt_x"/>
                                          </p:val>
                                        </p:tav>
                                      </p:tavLst>
                                    </p:anim>
                                    <p:anim calcmode="lin" valueType="num">
                                      <p:cBhvr>
                                        <p:cTn id="25" dur="1000" fill="hold"/>
                                        <p:tgtEl>
                                          <p:spTgt spid="23">
                                            <p:txEl>
                                              <p:pRg st="0" end="0"/>
                                            </p:txEl>
                                          </p:spTgt>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22">
                                            <p:txEl>
                                              <p:pRg st="0" end="0"/>
                                            </p:txEl>
                                          </p:spTgt>
                                        </p:tgtEl>
                                        <p:attrNameLst>
                                          <p:attrName>style.visibility</p:attrName>
                                        </p:attrNameLst>
                                      </p:cBhvr>
                                      <p:to>
                                        <p:strVal val="visible"/>
                                      </p:to>
                                    </p:set>
                                    <p:animEffect transition="in" filter="fade">
                                      <p:cBhvr>
                                        <p:cTn id="28" dur="1000"/>
                                        <p:tgtEl>
                                          <p:spTgt spid="22">
                                            <p:txEl>
                                              <p:pRg st="0" end="0"/>
                                            </p:txEl>
                                          </p:spTgt>
                                        </p:tgtEl>
                                      </p:cBhvr>
                                    </p:animEffect>
                                    <p:anim calcmode="lin" valueType="num">
                                      <p:cBhvr>
                                        <p:cTn id="29" dur="1000" fill="hold"/>
                                        <p:tgtEl>
                                          <p:spTgt spid="22">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22">
                                            <p:txEl>
                                              <p:pRg st="0" end="0"/>
                                            </p:txEl>
                                          </p:spTgt>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21">
                                            <p:txEl>
                                              <p:pRg st="0" end="0"/>
                                            </p:txEl>
                                          </p:spTgt>
                                        </p:tgtEl>
                                        <p:attrNameLst>
                                          <p:attrName>style.visibility</p:attrName>
                                        </p:attrNameLst>
                                      </p:cBhvr>
                                      <p:to>
                                        <p:strVal val="visible"/>
                                      </p:to>
                                    </p:set>
                                    <p:animEffect transition="in" filter="fade">
                                      <p:cBhvr>
                                        <p:cTn id="33" dur="1000"/>
                                        <p:tgtEl>
                                          <p:spTgt spid="21">
                                            <p:txEl>
                                              <p:pRg st="0" end="0"/>
                                            </p:txEl>
                                          </p:spTgt>
                                        </p:tgtEl>
                                      </p:cBhvr>
                                    </p:animEffect>
                                    <p:anim calcmode="lin" valueType="num">
                                      <p:cBhvr>
                                        <p:cTn id="34" dur="1000" fill="hold"/>
                                        <p:tgtEl>
                                          <p:spTgt spid="21">
                                            <p:txEl>
                                              <p:pRg st="0" end="0"/>
                                            </p:txEl>
                                          </p:spTgt>
                                        </p:tgtEl>
                                        <p:attrNameLst>
                                          <p:attrName>ppt_x</p:attrName>
                                        </p:attrNameLst>
                                      </p:cBhvr>
                                      <p:tavLst>
                                        <p:tav tm="0">
                                          <p:val>
                                            <p:strVal val="#ppt_x"/>
                                          </p:val>
                                        </p:tav>
                                        <p:tav tm="100000">
                                          <p:val>
                                            <p:strVal val="#ppt_x"/>
                                          </p:val>
                                        </p:tav>
                                      </p:tavLst>
                                    </p:anim>
                                    <p:anim calcmode="lin" valueType="num">
                                      <p:cBhvr>
                                        <p:cTn id="35" dur="1000" fill="hold"/>
                                        <p:tgtEl>
                                          <p:spTgt spid="21">
                                            <p:txEl>
                                              <p:pRg st="0" end="0"/>
                                            </p:txEl>
                                          </p:spTgt>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20">
                                            <p:txEl>
                                              <p:pRg st="0" end="0"/>
                                            </p:txEl>
                                          </p:spTgt>
                                        </p:tgtEl>
                                        <p:attrNameLst>
                                          <p:attrName>style.visibility</p:attrName>
                                        </p:attrNameLst>
                                      </p:cBhvr>
                                      <p:to>
                                        <p:strVal val="visible"/>
                                      </p:to>
                                    </p:set>
                                    <p:animEffect transition="in" filter="fade">
                                      <p:cBhvr>
                                        <p:cTn id="38" dur="1000"/>
                                        <p:tgtEl>
                                          <p:spTgt spid="20">
                                            <p:txEl>
                                              <p:pRg st="0" end="0"/>
                                            </p:txEl>
                                          </p:spTgt>
                                        </p:tgtEl>
                                      </p:cBhvr>
                                    </p:animEffect>
                                    <p:anim calcmode="lin" valueType="num">
                                      <p:cBhvr>
                                        <p:cTn id="39" dur="10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40" dur="1000" fill="hold"/>
                                        <p:tgtEl>
                                          <p:spTgt spid="20">
                                            <p:txEl>
                                              <p:pRg st="0" end="0"/>
                                            </p:tx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19">
                                            <p:txEl>
                                              <p:pRg st="0" end="0"/>
                                            </p:txEl>
                                          </p:spTgt>
                                        </p:tgtEl>
                                        <p:attrNameLst>
                                          <p:attrName>style.visibility</p:attrName>
                                        </p:attrNameLst>
                                      </p:cBhvr>
                                      <p:to>
                                        <p:strVal val="visible"/>
                                      </p:to>
                                    </p:set>
                                    <p:animEffect transition="in" filter="fade">
                                      <p:cBhvr>
                                        <p:cTn id="43" dur="1000"/>
                                        <p:tgtEl>
                                          <p:spTgt spid="19">
                                            <p:txEl>
                                              <p:pRg st="0" end="0"/>
                                            </p:txEl>
                                          </p:spTgt>
                                        </p:tgtEl>
                                      </p:cBhvr>
                                    </p:animEffect>
                                    <p:anim calcmode="lin" valueType="num">
                                      <p:cBhvr>
                                        <p:cTn id="44" dur="1000" fill="hold"/>
                                        <p:tgtEl>
                                          <p:spTgt spid="19">
                                            <p:txEl>
                                              <p:pRg st="0" end="0"/>
                                            </p:txEl>
                                          </p:spTgt>
                                        </p:tgtEl>
                                        <p:attrNameLst>
                                          <p:attrName>ppt_x</p:attrName>
                                        </p:attrNameLst>
                                      </p:cBhvr>
                                      <p:tavLst>
                                        <p:tav tm="0">
                                          <p:val>
                                            <p:strVal val="#ppt_x"/>
                                          </p:val>
                                        </p:tav>
                                        <p:tav tm="100000">
                                          <p:val>
                                            <p:strVal val="#ppt_x"/>
                                          </p:val>
                                        </p:tav>
                                      </p:tavLst>
                                    </p:anim>
                                    <p:anim calcmode="lin" valueType="num">
                                      <p:cBhvr>
                                        <p:cTn id="45" dur="1000" fill="hold"/>
                                        <p:tgtEl>
                                          <p:spTgt spid="19">
                                            <p:txEl>
                                              <p:pRg st="0" end="0"/>
                                            </p:txEl>
                                          </p:spTgt>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18">
                                            <p:txEl>
                                              <p:pRg st="0" end="0"/>
                                            </p:txEl>
                                          </p:spTgt>
                                        </p:tgtEl>
                                        <p:attrNameLst>
                                          <p:attrName>style.visibility</p:attrName>
                                        </p:attrNameLst>
                                      </p:cBhvr>
                                      <p:to>
                                        <p:strVal val="visible"/>
                                      </p:to>
                                    </p:set>
                                    <p:animEffect transition="in" filter="fade">
                                      <p:cBhvr>
                                        <p:cTn id="48" dur="1000"/>
                                        <p:tgtEl>
                                          <p:spTgt spid="18">
                                            <p:txEl>
                                              <p:pRg st="0" end="0"/>
                                            </p:txEl>
                                          </p:spTgt>
                                        </p:tgtEl>
                                      </p:cBhvr>
                                    </p:animEffect>
                                    <p:anim calcmode="lin" valueType="num">
                                      <p:cBhvr>
                                        <p:cTn id="49" dur="1000" fill="hold"/>
                                        <p:tgtEl>
                                          <p:spTgt spid="18">
                                            <p:txEl>
                                              <p:pRg st="0" end="0"/>
                                            </p:txEl>
                                          </p:spTgt>
                                        </p:tgtEl>
                                        <p:attrNameLst>
                                          <p:attrName>ppt_x</p:attrName>
                                        </p:attrNameLst>
                                      </p:cBhvr>
                                      <p:tavLst>
                                        <p:tav tm="0">
                                          <p:val>
                                            <p:strVal val="#ppt_x"/>
                                          </p:val>
                                        </p:tav>
                                        <p:tav tm="100000">
                                          <p:val>
                                            <p:strVal val="#ppt_x"/>
                                          </p:val>
                                        </p:tav>
                                      </p:tavLst>
                                    </p:anim>
                                    <p:anim calcmode="lin" valueType="num">
                                      <p:cBhvr>
                                        <p:cTn id="50" dur="1000" fill="hold"/>
                                        <p:tgtEl>
                                          <p:spTgt spid="18">
                                            <p:txEl>
                                              <p:pRg st="0" end="0"/>
                                            </p:txEl>
                                          </p:spTgt>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17">
                                            <p:txEl>
                                              <p:pRg st="0" end="0"/>
                                            </p:txEl>
                                          </p:spTgt>
                                        </p:tgtEl>
                                        <p:attrNameLst>
                                          <p:attrName>style.visibility</p:attrName>
                                        </p:attrNameLst>
                                      </p:cBhvr>
                                      <p:to>
                                        <p:strVal val="visible"/>
                                      </p:to>
                                    </p:set>
                                    <p:animEffect transition="in" filter="fade">
                                      <p:cBhvr>
                                        <p:cTn id="53" dur="1000"/>
                                        <p:tgtEl>
                                          <p:spTgt spid="17">
                                            <p:txEl>
                                              <p:pRg st="0" end="0"/>
                                            </p:txEl>
                                          </p:spTgt>
                                        </p:tgtEl>
                                      </p:cBhvr>
                                    </p:animEffect>
                                    <p:anim calcmode="lin" valueType="num">
                                      <p:cBhvr>
                                        <p:cTn id="54" dur="1000" fill="hold"/>
                                        <p:tgtEl>
                                          <p:spTgt spid="17">
                                            <p:txEl>
                                              <p:pRg st="0" end="0"/>
                                            </p:txEl>
                                          </p:spTgt>
                                        </p:tgtEl>
                                        <p:attrNameLst>
                                          <p:attrName>ppt_x</p:attrName>
                                        </p:attrNameLst>
                                      </p:cBhvr>
                                      <p:tavLst>
                                        <p:tav tm="0">
                                          <p:val>
                                            <p:strVal val="#ppt_x"/>
                                          </p:val>
                                        </p:tav>
                                        <p:tav tm="100000">
                                          <p:val>
                                            <p:strVal val="#ppt_x"/>
                                          </p:val>
                                        </p:tav>
                                      </p:tavLst>
                                    </p:anim>
                                    <p:anim calcmode="lin" valueType="num">
                                      <p:cBhvr>
                                        <p:cTn id="55" dur="1000" fill="hold"/>
                                        <p:tgtEl>
                                          <p:spTgt spid="17">
                                            <p:txEl>
                                              <p:pRg st="0" end="0"/>
                                            </p:txEl>
                                          </p:spTgt>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16">
                                            <p:txEl>
                                              <p:pRg st="0" end="0"/>
                                            </p:txEl>
                                          </p:spTgt>
                                        </p:tgtEl>
                                        <p:attrNameLst>
                                          <p:attrName>style.visibility</p:attrName>
                                        </p:attrNameLst>
                                      </p:cBhvr>
                                      <p:to>
                                        <p:strVal val="visible"/>
                                      </p:to>
                                    </p:set>
                                    <p:animEffect transition="in" filter="fade">
                                      <p:cBhvr>
                                        <p:cTn id="58" dur="1000"/>
                                        <p:tgtEl>
                                          <p:spTgt spid="16">
                                            <p:txEl>
                                              <p:pRg st="0" end="0"/>
                                            </p:txEl>
                                          </p:spTgt>
                                        </p:tgtEl>
                                      </p:cBhvr>
                                    </p:animEffect>
                                    <p:anim calcmode="lin" valueType="num">
                                      <p:cBhvr>
                                        <p:cTn id="59" dur="10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60" dur="1000" fill="hold"/>
                                        <p:tgtEl>
                                          <p:spTgt spid="16">
                                            <p:txEl>
                                              <p:pRg st="0" end="0"/>
                                            </p:txEl>
                                          </p:spTgt>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15">
                                            <p:txEl>
                                              <p:pRg st="0" end="0"/>
                                            </p:txEl>
                                          </p:spTgt>
                                        </p:tgtEl>
                                        <p:attrNameLst>
                                          <p:attrName>style.visibility</p:attrName>
                                        </p:attrNameLst>
                                      </p:cBhvr>
                                      <p:to>
                                        <p:strVal val="visible"/>
                                      </p:to>
                                    </p:set>
                                    <p:animEffect transition="in" filter="fade">
                                      <p:cBhvr>
                                        <p:cTn id="63" dur="1000"/>
                                        <p:tgtEl>
                                          <p:spTgt spid="15">
                                            <p:txEl>
                                              <p:pRg st="0" end="0"/>
                                            </p:txEl>
                                          </p:spTgt>
                                        </p:tgtEl>
                                      </p:cBhvr>
                                    </p:animEffect>
                                    <p:anim calcmode="lin" valueType="num">
                                      <p:cBhvr>
                                        <p:cTn id="64" dur="1000" fill="hold"/>
                                        <p:tgtEl>
                                          <p:spTgt spid="15">
                                            <p:txEl>
                                              <p:pRg st="0" end="0"/>
                                            </p:txEl>
                                          </p:spTgt>
                                        </p:tgtEl>
                                        <p:attrNameLst>
                                          <p:attrName>ppt_x</p:attrName>
                                        </p:attrNameLst>
                                      </p:cBhvr>
                                      <p:tavLst>
                                        <p:tav tm="0">
                                          <p:val>
                                            <p:strVal val="#ppt_x"/>
                                          </p:val>
                                        </p:tav>
                                        <p:tav tm="100000">
                                          <p:val>
                                            <p:strVal val="#ppt_x"/>
                                          </p:val>
                                        </p:tav>
                                      </p:tavLst>
                                    </p:anim>
                                    <p:anim calcmode="lin" valueType="num">
                                      <p:cBhvr>
                                        <p:cTn id="65" dur="1000" fill="hold"/>
                                        <p:tgtEl>
                                          <p:spTgt spid="15">
                                            <p:txEl>
                                              <p:pRg st="0" end="0"/>
                                            </p:txEl>
                                          </p:spTgt>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14">
                                            <p:txEl>
                                              <p:pRg st="0" end="0"/>
                                            </p:txEl>
                                          </p:spTgt>
                                        </p:tgtEl>
                                        <p:attrNameLst>
                                          <p:attrName>style.visibility</p:attrName>
                                        </p:attrNameLst>
                                      </p:cBhvr>
                                      <p:to>
                                        <p:strVal val="visible"/>
                                      </p:to>
                                    </p:set>
                                    <p:animEffect transition="in" filter="fade">
                                      <p:cBhvr>
                                        <p:cTn id="68" dur="1000"/>
                                        <p:tgtEl>
                                          <p:spTgt spid="14">
                                            <p:txEl>
                                              <p:pRg st="0" end="0"/>
                                            </p:txEl>
                                          </p:spTgt>
                                        </p:tgtEl>
                                      </p:cBhvr>
                                    </p:animEffect>
                                    <p:anim calcmode="lin" valueType="num">
                                      <p:cBhvr>
                                        <p:cTn id="69" dur="10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70" dur="1000" fill="hold"/>
                                        <p:tgtEl>
                                          <p:spTgt spid="14">
                                            <p:txEl>
                                              <p:pRg st="0" end="0"/>
                                            </p:txEl>
                                          </p:spTgt>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13">
                                            <p:txEl>
                                              <p:pRg st="0" end="0"/>
                                            </p:txEl>
                                          </p:spTgt>
                                        </p:tgtEl>
                                        <p:attrNameLst>
                                          <p:attrName>style.visibility</p:attrName>
                                        </p:attrNameLst>
                                      </p:cBhvr>
                                      <p:to>
                                        <p:strVal val="visible"/>
                                      </p:to>
                                    </p:set>
                                    <p:animEffect transition="in" filter="fade">
                                      <p:cBhvr>
                                        <p:cTn id="73" dur="1000"/>
                                        <p:tgtEl>
                                          <p:spTgt spid="13">
                                            <p:txEl>
                                              <p:pRg st="0" end="0"/>
                                            </p:txEl>
                                          </p:spTgt>
                                        </p:tgtEl>
                                      </p:cBhvr>
                                    </p:animEffect>
                                    <p:anim calcmode="lin" valueType="num">
                                      <p:cBhvr>
                                        <p:cTn id="74"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75" dur="1000" fill="hold"/>
                                        <p:tgtEl>
                                          <p:spTgt spid="13">
                                            <p:txEl>
                                              <p:pRg st="0" end="0"/>
                                            </p:txEl>
                                          </p:spTgt>
                                        </p:tgtEl>
                                        <p:attrNameLst>
                                          <p:attrName>ppt_y</p:attrName>
                                        </p:attrNameLst>
                                      </p:cBhvr>
                                      <p:tavLst>
                                        <p:tav tm="0">
                                          <p:val>
                                            <p:strVal val="#ppt_y+.1"/>
                                          </p:val>
                                        </p:tav>
                                        <p:tav tm="100000">
                                          <p:val>
                                            <p:strVal val="#ppt_y"/>
                                          </p:val>
                                        </p:tav>
                                      </p:tavLst>
                                    </p:anim>
                                  </p:childTnLst>
                                </p:cTn>
                              </p:par>
                              <p:par>
                                <p:cTn id="76" presetID="42" presetClass="entr" presetSubtype="0" fill="hold" grpId="0" nodeType="withEffect">
                                  <p:stCondLst>
                                    <p:cond delay="0"/>
                                  </p:stCondLst>
                                  <p:childTnLst>
                                    <p:set>
                                      <p:cBhvr>
                                        <p:cTn id="77" dur="1" fill="hold">
                                          <p:stCondLst>
                                            <p:cond delay="0"/>
                                          </p:stCondLst>
                                        </p:cTn>
                                        <p:tgtEl>
                                          <p:spTgt spid="12">
                                            <p:txEl>
                                              <p:pRg st="0" end="0"/>
                                            </p:txEl>
                                          </p:spTgt>
                                        </p:tgtEl>
                                        <p:attrNameLst>
                                          <p:attrName>style.visibility</p:attrName>
                                        </p:attrNameLst>
                                      </p:cBhvr>
                                      <p:to>
                                        <p:strVal val="visible"/>
                                      </p:to>
                                    </p:set>
                                    <p:animEffect transition="in" filter="fade">
                                      <p:cBhvr>
                                        <p:cTn id="78" dur="1000"/>
                                        <p:tgtEl>
                                          <p:spTgt spid="12">
                                            <p:txEl>
                                              <p:pRg st="0" end="0"/>
                                            </p:txEl>
                                          </p:spTgt>
                                        </p:tgtEl>
                                      </p:cBhvr>
                                    </p:animEffect>
                                    <p:anim calcmode="lin" valueType="num">
                                      <p:cBhvr>
                                        <p:cTn id="79" dur="1000" fill="hold"/>
                                        <p:tgtEl>
                                          <p:spTgt spid="12">
                                            <p:txEl>
                                              <p:pRg st="0" end="0"/>
                                            </p:txEl>
                                          </p:spTgt>
                                        </p:tgtEl>
                                        <p:attrNameLst>
                                          <p:attrName>ppt_x</p:attrName>
                                        </p:attrNameLst>
                                      </p:cBhvr>
                                      <p:tavLst>
                                        <p:tav tm="0">
                                          <p:val>
                                            <p:strVal val="#ppt_x"/>
                                          </p:val>
                                        </p:tav>
                                        <p:tav tm="100000">
                                          <p:val>
                                            <p:strVal val="#ppt_x"/>
                                          </p:val>
                                        </p:tav>
                                      </p:tavLst>
                                    </p:anim>
                                    <p:anim calcmode="lin" valueType="num">
                                      <p:cBhvr>
                                        <p:cTn id="80" dur="1000" fill="hold"/>
                                        <p:tgtEl>
                                          <p:spTgt spid="12">
                                            <p:txEl>
                                              <p:pRg st="0" end="0"/>
                                            </p:txEl>
                                          </p:spTgt>
                                        </p:tgtEl>
                                        <p:attrNameLst>
                                          <p:attrName>ppt_y</p:attrName>
                                        </p:attrNameLst>
                                      </p:cBhvr>
                                      <p:tavLst>
                                        <p:tav tm="0">
                                          <p:val>
                                            <p:strVal val="#ppt_y+.1"/>
                                          </p:val>
                                        </p:tav>
                                        <p:tav tm="100000">
                                          <p:val>
                                            <p:strVal val="#ppt_y"/>
                                          </p:val>
                                        </p:tav>
                                      </p:tavLst>
                                    </p:anim>
                                  </p:childTnLst>
                                </p:cTn>
                              </p:par>
                              <p:par>
                                <p:cTn id="81" presetID="42" presetClass="entr" presetSubtype="0" fill="hold" grpId="0" nodeType="withEffect">
                                  <p:stCondLst>
                                    <p:cond delay="0"/>
                                  </p:stCondLst>
                                  <p:childTnLst>
                                    <p:set>
                                      <p:cBhvr>
                                        <p:cTn id="82" dur="1" fill="hold">
                                          <p:stCondLst>
                                            <p:cond delay="0"/>
                                          </p:stCondLst>
                                        </p:cTn>
                                        <p:tgtEl>
                                          <p:spTgt spid="11">
                                            <p:txEl>
                                              <p:pRg st="0" end="0"/>
                                            </p:txEl>
                                          </p:spTgt>
                                        </p:tgtEl>
                                        <p:attrNameLst>
                                          <p:attrName>style.visibility</p:attrName>
                                        </p:attrNameLst>
                                      </p:cBhvr>
                                      <p:to>
                                        <p:strVal val="visible"/>
                                      </p:to>
                                    </p:set>
                                    <p:animEffect transition="in" filter="fade">
                                      <p:cBhvr>
                                        <p:cTn id="83" dur="1000"/>
                                        <p:tgtEl>
                                          <p:spTgt spid="11">
                                            <p:txEl>
                                              <p:pRg st="0" end="0"/>
                                            </p:txEl>
                                          </p:spTgt>
                                        </p:tgtEl>
                                      </p:cBhvr>
                                    </p:animEffect>
                                    <p:anim calcmode="lin" valueType="num">
                                      <p:cBhvr>
                                        <p:cTn id="84"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85" dur="1000" fill="hold"/>
                                        <p:tgtEl>
                                          <p:spTgt spid="11">
                                            <p:txEl>
                                              <p:pRg st="0" end="0"/>
                                            </p:txEl>
                                          </p:spTgt>
                                        </p:tgtEl>
                                        <p:attrNameLst>
                                          <p:attrName>ppt_y</p:attrName>
                                        </p:attrNameLst>
                                      </p:cBhvr>
                                      <p:tavLst>
                                        <p:tav tm="0">
                                          <p:val>
                                            <p:strVal val="#ppt_y+.1"/>
                                          </p:val>
                                        </p:tav>
                                        <p:tav tm="100000">
                                          <p:val>
                                            <p:strVal val="#ppt_y"/>
                                          </p:val>
                                        </p:tav>
                                      </p:tavLst>
                                    </p:anim>
                                  </p:childTnLst>
                                </p:cTn>
                              </p:par>
                              <p:par>
                                <p:cTn id="86" presetID="42" presetClass="entr" presetSubtype="0" fill="hold" grpId="0" nodeType="withEffect">
                                  <p:stCondLst>
                                    <p:cond delay="0"/>
                                  </p:stCondLst>
                                  <p:childTnLst>
                                    <p:set>
                                      <p:cBhvr>
                                        <p:cTn id="87" dur="1" fill="hold">
                                          <p:stCondLst>
                                            <p:cond delay="0"/>
                                          </p:stCondLst>
                                        </p:cTn>
                                        <p:tgtEl>
                                          <p:spTgt spid="10">
                                            <p:txEl>
                                              <p:pRg st="0" end="0"/>
                                            </p:txEl>
                                          </p:spTgt>
                                        </p:tgtEl>
                                        <p:attrNameLst>
                                          <p:attrName>style.visibility</p:attrName>
                                        </p:attrNameLst>
                                      </p:cBhvr>
                                      <p:to>
                                        <p:strVal val="visible"/>
                                      </p:to>
                                    </p:set>
                                    <p:animEffect transition="in" filter="fade">
                                      <p:cBhvr>
                                        <p:cTn id="88" dur="1000"/>
                                        <p:tgtEl>
                                          <p:spTgt spid="10">
                                            <p:txEl>
                                              <p:pRg st="0" end="0"/>
                                            </p:txEl>
                                          </p:spTgt>
                                        </p:tgtEl>
                                      </p:cBhvr>
                                    </p:animEffect>
                                    <p:anim calcmode="lin" valueType="num">
                                      <p:cBhvr>
                                        <p:cTn id="89"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0"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42" presetClass="entr" presetSubtype="0" fill="hold" grpId="0" nodeType="clickEffect">
                                  <p:stCondLst>
                                    <p:cond delay="0"/>
                                  </p:stCondLst>
                                  <p:childTnLst>
                                    <p:set>
                                      <p:cBhvr>
                                        <p:cTn id="94" dur="1" fill="hold">
                                          <p:stCondLst>
                                            <p:cond delay="0"/>
                                          </p:stCondLst>
                                        </p:cTn>
                                        <p:tgtEl>
                                          <p:spTgt spid="26"/>
                                        </p:tgtEl>
                                        <p:attrNameLst>
                                          <p:attrName>style.visibility</p:attrName>
                                        </p:attrNameLst>
                                      </p:cBhvr>
                                      <p:to>
                                        <p:strVal val="visible"/>
                                      </p:to>
                                    </p:set>
                                    <p:animEffect transition="in" filter="fade">
                                      <p:cBhvr>
                                        <p:cTn id="95" dur="1000"/>
                                        <p:tgtEl>
                                          <p:spTgt spid="26"/>
                                        </p:tgtEl>
                                      </p:cBhvr>
                                    </p:animEffect>
                                    <p:anim calcmode="lin" valueType="num">
                                      <p:cBhvr>
                                        <p:cTn id="96" dur="1000" fill="hold"/>
                                        <p:tgtEl>
                                          <p:spTgt spid="26"/>
                                        </p:tgtEl>
                                        <p:attrNameLst>
                                          <p:attrName>ppt_x</p:attrName>
                                        </p:attrNameLst>
                                      </p:cBhvr>
                                      <p:tavLst>
                                        <p:tav tm="0">
                                          <p:val>
                                            <p:strVal val="#ppt_x"/>
                                          </p:val>
                                        </p:tav>
                                        <p:tav tm="100000">
                                          <p:val>
                                            <p:strVal val="#ppt_x"/>
                                          </p:val>
                                        </p:tav>
                                      </p:tavLst>
                                    </p:anim>
                                    <p:anim calcmode="lin" valueType="num">
                                      <p:cBhvr>
                                        <p:cTn id="9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98" fill="hold">
                      <p:stCondLst>
                        <p:cond delay="indefinite"/>
                      </p:stCondLst>
                      <p:childTnLst>
                        <p:par>
                          <p:cTn id="99" fill="hold">
                            <p:stCondLst>
                              <p:cond delay="0"/>
                            </p:stCondLst>
                            <p:childTnLst>
                              <p:par>
                                <p:cTn id="100" presetID="42" presetClass="entr" presetSubtype="0" fill="hold" grpId="0" nodeType="clickEffect">
                                  <p:stCondLst>
                                    <p:cond delay="0"/>
                                  </p:stCondLst>
                                  <p:childTnLst>
                                    <p:set>
                                      <p:cBhvr>
                                        <p:cTn id="101" dur="1" fill="hold">
                                          <p:stCondLst>
                                            <p:cond delay="0"/>
                                          </p:stCondLst>
                                        </p:cTn>
                                        <p:tgtEl>
                                          <p:spTgt spid="27"/>
                                        </p:tgtEl>
                                        <p:attrNameLst>
                                          <p:attrName>style.visibility</p:attrName>
                                        </p:attrNameLst>
                                      </p:cBhvr>
                                      <p:to>
                                        <p:strVal val="visible"/>
                                      </p:to>
                                    </p:set>
                                    <p:animEffect transition="in" filter="fade">
                                      <p:cBhvr>
                                        <p:cTn id="102" dur="1000"/>
                                        <p:tgtEl>
                                          <p:spTgt spid="27"/>
                                        </p:tgtEl>
                                      </p:cBhvr>
                                    </p:animEffect>
                                    <p:anim calcmode="lin" valueType="num">
                                      <p:cBhvr>
                                        <p:cTn id="103" dur="1000" fill="hold"/>
                                        <p:tgtEl>
                                          <p:spTgt spid="27"/>
                                        </p:tgtEl>
                                        <p:attrNameLst>
                                          <p:attrName>ppt_x</p:attrName>
                                        </p:attrNameLst>
                                      </p:cBhvr>
                                      <p:tavLst>
                                        <p:tav tm="0">
                                          <p:val>
                                            <p:strVal val="#ppt_x"/>
                                          </p:val>
                                        </p:tav>
                                        <p:tav tm="100000">
                                          <p:val>
                                            <p:strVal val="#ppt_x"/>
                                          </p:val>
                                        </p:tav>
                                      </p:tavLst>
                                    </p:anim>
                                    <p:anim calcmode="lin" valueType="num">
                                      <p:cBhvr>
                                        <p:cTn id="104"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42" presetClass="entr" presetSubtype="0" fill="hold" grpId="0" nodeType="clickEffect">
                                  <p:stCondLst>
                                    <p:cond delay="0"/>
                                  </p:stCondLst>
                                  <p:childTnLst>
                                    <p:set>
                                      <p:cBhvr>
                                        <p:cTn id="108" dur="1" fill="hold">
                                          <p:stCondLst>
                                            <p:cond delay="0"/>
                                          </p:stCondLst>
                                        </p:cTn>
                                        <p:tgtEl>
                                          <p:spTgt spid="28"/>
                                        </p:tgtEl>
                                        <p:attrNameLst>
                                          <p:attrName>style.visibility</p:attrName>
                                        </p:attrNameLst>
                                      </p:cBhvr>
                                      <p:to>
                                        <p:strVal val="visible"/>
                                      </p:to>
                                    </p:set>
                                    <p:animEffect transition="in" filter="fade">
                                      <p:cBhvr>
                                        <p:cTn id="109" dur="1000"/>
                                        <p:tgtEl>
                                          <p:spTgt spid="28"/>
                                        </p:tgtEl>
                                      </p:cBhvr>
                                    </p:animEffect>
                                    <p:anim calcmode="lin" valueType="num">
                                      <p:cBhvr>
                                        <p:cTn id="110" dur="1000" fill="hold"/>
                                        <p:tgtEl>
                                          <p:spTgt spid="28"/>
                                        </p:tgtEl>
                                        <p:attrNameLst>
                                          <p:attrName>ppt_x</p:attrName>
                                        </p:attrNameLst>
                                      </p:cBhvr>
                                      <p:tavLst>
                                        <p:tav tm="0">
                                          <p:val>
                                            <p:strVal val="#ppt_x"/>
                                          </p:val>
                                        </p:tav>
                                        <p:tav tm="100000">
                                          <p:val>
                                            <p:strVal val="#ppt_x"/>
                                          </p:val>
                                        </p:tav>
                                      </p:tavLst>
                                    </p:anim>
                                    <p:anim calcmode="lin" valueType="num">
                                      <p:cBhvr>
                                        <p:cTn id="111"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112" fill="hold">
                      <p:stCondLst>
                        <p:cond delay="indefinite"/>
                      </p:stCondLst>
                      <p:childTnLst>
                        <p:par>
                          <p:cTn id="113" fill="hold">
                            <p:stCondLst>
                              <p:cond delay="0"/>
                            </p:stCondLst>
                            <p:childTnLst>
                              <p:par>
                                <p:cTn id="114" presetID="42" presetClass="entr" presetSubtype="0" fill="hold" grpId="0" nodeType="clickEffect">
                                  <p:stCondLst>
                                    <p:cond delay="0"/>
                                  </p:stCondLst>
                                  <p:childTnLst>
                                    <p:set>
                                      <p:cBhvr>
                                        <p:cTn id="115" dur="1" fill="hold">
                                          <p:stCondLst>
                                            <p:cond delay="0"/>
                                          </p:stCondLst>
                                        </p:cTn>
                                        <p:tgtEl>
                                          <p:spTgt spid="29"/>
                                        </p:tgtEl>
                                        <p:attrNameLst>
                                          <p:attrName>style.visibility</p:attrName>
                                        </p:attrNameLst>
                                      </p:cBhvr>
                                      <p:to>
                                        <p:strVal val="visible"/>
                                      </p:to>
                                    </p:set>
                                    <p:animEffect transition="in" filter="fade">
                                      <p:cBhvr>
                                        <p:cTn id="116" dur="1000"/>
                                        <p:tgtEl>
                                          <p:spTgt spid="29"/>
                                        </p:tgtEl>
                                      </p:cBhvr>
                                    </p:animEffect>
                                    <p:anim calcmode="lin" valueType="num">
                                      <p:cBhvr>
                                        <p:cTn id="117" dur="1000" fill="hold"/>
                                        <p:tgtEl>
                                          <p:spTgt spid="29"/>
                                        </p:tgtEl>
                                        <p:attrNameLst>
                                          <p:attrName>ppt_x</p:attrName>
                                        </p:attrNameLst>
                                      </p:cBhvr>
                                      <p:tavLst>
                                        <p:tav tm="0">
                                          <p:val>
                                            <p:strVal val="#ppt_x"/>
                                          </p:val>
                                        </p:tav>
                                        <p:tav tm="100000">
                                          <p:val>
                                            <p:strVal val="#ppt_x"/>
                                          </p:val>
                                        </p:tav>
                                      </p:tavLst>
                                    </p:anim>
                                    <p:anim calcmode="lin" valueType="num">
                                      <p:cBhvr>
                                        <p:cTn id="118" dur="1000" fill="hold"/>
                                        <p:tgtEl>
                                          <p:spTgt spid="29"/>
                                        </p:tgtEl>
                                        <p:attrNameLst>
                                          <p:attrName>ppt_y</p:attrName>
                                        </p:attrNameLst>
                                      </p:cBhvr>
                                      <p:tavLst>
                                        <p:tav tm="0">
                                          <p:val>
                                            <p:strVal val="#ppt_y+.1"/>
                                          </p:val>
                                        </p:tav>
                                        <p:tav tm="100000">
                                          <p:val>
                                            <p:strVal val="#ppt_y"/>
                                          </p:val>
                                        </p:tav>
                                      </p:tavLst>
                                    </p:anim>
                                  </p:childTnLst>
                                </p:cTn>
                              </p:par>
                              <p:par>
                                <p:cTn id="119" presetID="42" presetClass="entr" presetSubtype="0" fill="hold" grpId="0" nodeType="withEffect">
                                  <p:stCondLst>
                                    <p:cond delay="0"/>
                                  </p:stCondLst>
                                  <p:childTnLst>
                                    <p:set>
                                      <p:cBhvr>
                                        <p:cTn id="120" dur="1" fill="hold">
                                          <p:stCondLst>
                                            <p:cond delay="0"/>
                                          </p:stCondLst>
                                        </p:cTn>
                                        <p:tgtEl>
                                          <p:spTgt spid="30"/>
                                        </p:tgtEl>
                                        <p:attrNameLst>
                                          <p:attrName>style.visibility</p:attrName>
                                        </p:attrNameLst>
                                      </p:cBhvr>
                                      <p:to>
                                        <p:strVal val="visible"/>
                                      </p:to>
                                    </p:set>
                                    <p:animEffect transition="in" filter="fade">
                                      <p:cBhvr>
                                        <p:cTn id="121" dur="1000"/>
                                        <p:tgtEl>
                                          <p:spTgt spid="30"/>
                                        </p:tgtEl>
                                      </p:cBhvr>
                                    </p:animEffect>
                                    <p:anim calcmode="lin" valueType="num">
                                      <p:cBhvr>
                                        <p:cTn id="122" dur="1000" fill="hold"/>
                                        <p:tgtEl>
                                          <p:spTgt spid="30"/>
                                        </p:tgtEl>
                                        <p:attrNameLst>
                                          <p:attrName>ppt_x</p:attrName>
                                        </p:attrNameLst>
                                      </p:cBhvr>
                                      <p:tavLst>
                                        <p:tav tm="0">
                                          <p:val>
                                            <p:strVal val="#ppt_x"/>
                                          </p:val>
                                        </p:tav>
                                        <p:tav tm="100000">
                                          <p:val>
                                            <p:strVal val="#ppt_x"/>
                                          </p:val>
                                        </p:tav>
                                      </p:tavLst>
                                    </p:anim>
                                    <p:anim calcmode="lin" valueType="num">
                                      <p:cBhvr>
                                        <p:cTn id="123" dur="1000" fill="hold"/>
                                        <p:tgtEl>
                                          <p:spTgt spid="30"/>
                                        </p:tgtEl>
                                        <p:attrNameLst>
                                          <p:attrName>ppt_y</p:attrName>
                                        </p:attrNameLst>
                                      </p:cBhvr>
                                      <p:tavLst>
                                        <p:tav tm="0">
                                          <p:val>
                                            <p:strVal val="#ppt_y+.1"/>
                                          </p:val>
                                        </p:tav>
                                        <p:tav tm="100000">
                                          <p:val>
                                            <p:strVal val="#ppt_y"/>
                                          </p:val>
                                        </p:tav>
                                      </p:tavLst>
                                    </p:anim>
                                  </p:childTnLst>
                                </p:cTn>
                              </p:par>
                              <p:par>
                                <p:cTn id="124" presetID="42" presetClass="entr" presetSubtype="0" fill="hold" grpId="0" nodeType="withEffect">
                                  <p:stCondLst>
                                    <p:cond delay="0"/>
                                  </p:stCondLst>
                                  <p:childTnLst>
                                    <p:set>
                                      <p:cBhvr>
                                        <p:cTn id="125" dur="1" fill="hold">
                                          <p:stCondLst>
                                            <p:cond delay="0"/>
                                          </p:stCondLst>
                                        </p:cTn>
                                        <p:tgtEl>
                                          <p:spTgt spid="31"/>
                                        </p:tgtEl>
                                        <p:attrNameLst>
                                          <p:attrName>style.visibility</p:attrName>
                                        </p:attrNameLst>
                                      </p:cBhvr>
                                      <p:to>
                                        <p:strVal val="visible"/>
                                      </p:to>
                                    </p:set>
                                    <p:animEffect transition="in" filter="fade">
                                      <p:cBhvr>
                                        <p:cTn id="126" dur="1000"/>
                                        <p:tgtEl>
                                          <p:spTgt spid="31"/>
                                        </p:tgtEl>
                                      </p:cBhvr>
                                    </p:animEffect>
                                    <p:anim calcmode="lin" valueType="num">
                                      <p:cBhvr>
                                        <p:cTn id="127" dur="1000" fill="hold"/>
                                        <p:tgtEl>
                                          <p:spTgt spid="31"/>
                                        </p:tgtEl>
                                        <p:attrNameLst>
                                          <p:attrName>ppt_x</p:attrName>
                                        </p:attrNameLst>
                                      </p:cBhvr>
                                      <p:tavLst>
                                        <p:tav tm="0">
                                          <p:val>
                                            <p:strVal val="#ppt_x"/>
                                          </p:val>
                                        </p:tav>
                                        <p:tav tm="100000">
                                          <p:val>
                                            <p:strVal val="#ppt_x"/>
                                          </p:val>
                                        </p:tav>
                                      </p:tavLst>
                                    </p:anim>
                                    <p:anim calcmode="lin" valueType="num">
                                      <p:cBhvr>
                                        <p:cTn id="128" dur="1000" fill="hold"/>
                                        <p:tgtEl>
                                          <p:spTgt spid="31"/>
                                        </p:tgtEl>
                                        <p:attrNameLst>
                                          <p:attrName>ppt_y</p:attrName>
                                        </p:attrNameLst>
                                      </p:cBhvr>
                                      <p:tavLst>
                                        <p:tav tm="0">
                                          <p:val>
                                            <p:strVal val="#ppt_y+.1"/>
                                          </p:val>
                                        </p:tav>
                                        <p:tav tm="100000">
                                          <p:val>
                                            <p:strVal val="#ppt_y"/>
                                          </p:val>
                                        </p:tav>
                                      </p:tavLst>
                                    </p:anim>
                                  </p:childTnLst>
                                </p:cTn>
                              </p:par>
                              <p:par>
                                <p:cTn id="129" presetID="42" presetClass="entr" presetSubtype="0" fill="hold" grpId="0" nodeType="withEffect">
                                  <p:stCondLst>
                                    <p:cond delay="0"/>
                                  </p:stCondLst>
                                  <p:childTnLst>
                                    <p:set>
                                      <p:cBhvr>
                                        <p:cTn id="130" dur="1" fill="hold">
                                          <p:stCondLst>
                                            <p:cond delay="0"/>
                                          </p:stCondLst>
                                        </p:cTn>
                                        <p:tgtEl>
                                          <p:spTgt spid="32"/>
                                        </p:tgtEl>
                                        <p:attrNameLst>
                                          <p:attrName>style.visibility</p:attrName>
                                        </p:attrNameLst>
                                      </p:cBhvr>
                                      <p:to>
                                        <p:strVal val="visible"/>
                                      </p:to>
                                    </p:set>
                                    <p:animEffect transition="in" filter="fade">
                                      <p:cBhvr>
                                        <p:cTn id="131" dur="1000"/>
                                        <p:tgtEl>
                                          <p:spTgt spid="32"/>
                                        </p:tgtEl>
                                      </p:cBhvr>
                                    </p:animEffect>
                                    <p:anim calcmode="lin" valueType="num">
                                      <p:cBhvr>
                                        <p:cTn id="132" dur="1000" fill="hold"/>
                                        <p:tgtEl>
                                          <p:spTgt spid="32"/>
                                        </p:tgtEl>
                                        <p:attrNameLst>
                                          <p:attrName>ppt_x</p:attrName>
                                        </p:attrNameLst>
                                      </p:cBhvr>
                                      <p:tavLst>
                                        <p:tav tm="0">
                                          <p:val>
                                            <p:strVal val="#ppt_x"/>
                                          </p:val>
                                        </p:tav>
                                        <p:tav tm="100000">
                                          <p:val>
                                            <p:strVal val="#ppt_x"/>
                                          </p:val>
                                        </p:tav>
                                      </p:tavLst>
                                    </p:anim>
                                    <p:anim calcmode="lin" valueType="num">
                                      <p:cBhvr>
                                        <p:cTn id="133" dur="1000" fill="hold"/>
                                        <p:tgtEl>
                                          <p:spTgt spid="32"/>
                                        </p:tgtEl>
                                        <p:attrNameLst>
                                          <p:attrName>ppt_y</p:attrName>
                                        </p:attrNameLst>
                                      </p:cBhvr>
                                      <p:tavLst>
                                        <p:tav tm="0">
                                          <p:val>
                                            <p:strVal val="#ppt_y+.1"/>
                                          </p:val>
                                        </p:tav>
                                        <p:tav tm="100000">
                                          <p:val>
                                            <p:strVal val="#ppt_y"/>
                                          </p:val>
                                        </p:tav>
                                      </p:tavLst>
                                    </p:anim>
                                  </p:childTnLst>
                                </p:cTn>
                              </p:par>
                              <p:par>
                                <p:cTn id="134" presetID="42" presetClass="entr" presetSubtype="0" fill="hold" grpId="0" nodeType="withEffect">
                                  <p:stCondLst>
                                    <p:cond delay="0"/>
                                  </p:stCondLst>
                                  <p:childTnLst>
                                    <p:set>
                                      <p:cBhvr>
                                        <p:cTn id="135" dur="1" fill="hold">
                                          <p:stCondLst>
                                            <p:cond delay="0"/>
                                          </p:stCondLst>
                                        </p:cTn>
                                        <p:tgtEl>
                                          <p:spTgt spid="33"/>
                                        </p:tgtEl>
                                        <p:attrNameLst>
                                          <p:attrName>style.visibility</p:attrName>
                                        </p:attrNameLst>
                                      </p:cBhvr>
                                      <p:to>
                                        <p:strVal val="visible"/>
                                      </p:to>
                                    </p:set>
                                    <p:animEffect transition="in" filter="fade">
                                      <p:cBhvr>
                                        <p:cTn id="136" dur="1000"/>
                                        <p:tgtEl>
                                          <p:spTgt spid="33"/>
                                        </p:tgtEl>
                                      </p:cBhvr>
                                    </p:animEffect>
                                    <p:anim calcmode="lin" valueType="num">
                                      <p:cBhvr>
                                        <p:cTn id="137" dur="1000" fill="hold"/>
                                        <p:tgtEl>
                                          <p:spTgt spid="33"/>
                                        </p:tgtEl>
                                        <p:attrNameLst>
                                          <p:attrName>ppt_x</p:attrName>
                                        </p:attrNameLst>
                                      </p:cBhvr>
                                      <p:tavLst>
                                        <p:tav tm="0">
                                          <p:val>
                                            <p:strVal val="#ppt_x"/>
                                          </p:val>
                                        </p:tav>
                                        <p:tav tm="100000">
                                          <p:val>
                                            <p:strVal val="#ppt_x"/>
                                          </p:val>
                                        </p:tav>
                                      </p:tavLst>
                                    </p:anim>
                                    <p:anim calcmode="lin" valueType="num">
                                      <p:cBhvr>
                                        <p:cTn id="138" dur="1000" fill="hold"/>
                                        <p:tgtEl>
                                          <p:spTgt spid="33"/>
                                        </p:tgtEl>
                                        <p:attrNameLst>
                                          <p:attrName>ppt_y</p:attrName>
                                        </p:attrNameLst>
                                      </p:cBhvr>
                                      <p:tavLst>
                                        <p:tav tm="0">
                                          <p:val>
                                            <p:strVal val="#ppt_y+.1"/>
                                          </p:val>
                                        </p:tav>
                                        <p:tav tm="100000">
                                          <p:val>
                                            <p:strVal val="#ppt_y"/>
                                          </p:val>
                                        </p:tav>
                                      </p:tavLst>
                                    </p:anim>
                                  </p:childTnLst>
                                </p:cTn>
                              </p:par>
                              <p:par>
                                <p:cTn id="139" presetID="42" presetClass="entr" presetSubtype="0" fill="hold" grpId="0" nodeType="withEffect">
                                  <p:stCondLst>
                                    <p:cond delay="0"/>
                                  </p:stCondLst>
                                  <p:childTnLst>
                                    <p:set>
                                      <p:cBhvr>
                                        <p:cTn id="140" dur="1" fill="hold">
                                          <p:stCondLst>
                                            <p:cond delay="0"/>
                                          </p:stCondLst>
                                        </p:cTn>
                                        <p:tgtEl>
                                          <p:spTgt spid="34"/>
                                        </p:tgtEl>
                                        <p:attrNameLst>
                                          <p:attrName>style.visibility</p:attrName>
                                        </p:attrNameLst>
                                      </p:cBhvr>
                                      <p:to>
                                        <p:strVal val="visible"/>
                                      </p:to>
                                    </p:set>
                                    <p:animEffect transition="in" filter="fade">
                                      <p:cBhvr>
                                        <p:cTn id="141" dur="1000"/>
                                        <p:tgtEl>
                                          <p:spTgt spid="34"/>
                                        </p:tgtEl>
                                      </p:cBhvr>
                                    </p:animEffect>
                                    <p:anim calcmode="lin" valueType="num">
                                      <p:cBhvr>
                                        <p:cTn id="142" dur="1000" fill="hold"/>
                                        <p:tgtEl>
                                          <p:spTgt spid="34"/>
                                        </p:tgtEl>
                                        <p:attrNameLst>
                                          <p:attrName>ppt_x</p:attrName>
                                        </p:attrNameLst>
                                      </p:cBhvr>
                                      <p:tavLst>
                                        <p:tav tm="0">
                                          <p:val>
                                            <p:strVal val="#ppt_x"/>
                                          </p:val>
                                        </p:tav>
                                        <p:tav tm="100000">
                                          <p:val>
                                            <p:strVal val="#ppt_x"/>
                                          </p:val>
                                        </p:tav>
                                      </p:tavLst>
                                    </p:anim>
                                    <p:anim calcmode="lin" valueType="num">
                                      <p:cBhvr>
                                        <p:cTn id="143" dur="1000" fill="hold"/>
                                        <p:tgtEl>
                                          <p:spTgt spid="34"/>
                                        </p:tgtEl>
                                        <p:attrNameLst>
                                          <p:attrName>ppt_y</p:attrName>
                                        </p:attrNameLst>
                                      </p:cBhvr>
                                      <p:tavLst>
                                        <p:tav tm="0">
                                          <p:val>
                                            <p:strVal val="#ppt_y+.1"/>
                                          </p:val>
                                        </p:tav>
                                        <p:tav tm="100000">
                                          <p:val>
                                            <p:strVal val="#ppt_y"/>
                                          </p:val>
                                        </p:tav>
                                      </p:tavLst>
                                    </p:anim>
                                  </p:childTnLst>
                                </p:cTn>
                              </p:par>
                              <p:par>
                                <p:cTn id="144" presetID="42" presetClass="entr" presetSubtype="0" fill="hold" grpId="0" nodeType="withEffect">
                                  <p:stCondLst>
                                    <p:cond delay="0"/>
                                  </p:stCondLst>
                                  <p:childTnLst>
                                    <p:set>
                                      <p:cBhvr>
                                        <p:cTn id="145" dur="1" fill="hold">
                                          <p:stCondLst>
                                            <p:cond delay="0"/>
                                          </p:stCondLst>
                                        </p:cTn>
                                        <p:tgtEl>
                                          <p:spTgt spid="38"/>
                                        </p:tgtEl>
                                        <p:attrNameLst>
                                          <p:attrName>style.visibility</p:attrName>
                                        </p:attrNameLst>
                                      </p:cBhvr>
                                      <p:to>
                                        <p:strVal val="visible"/>
                                      </p:to>
                                    </p:set>
                                    <p:animEffect transition="in" filter="fade">
                                      <p:cBhvr>
                                        <p:cTn id="146" dur="1000"/>
                                        <p:tgtEl>
                                          <p:spTgt spid="38"/>
                                        </p:tgtEl>
                                      </p:cBhvr>
                                    </p:animEffect>
                                    <p:anim calcmode="lin" valueType="num">
                                      <p:cBhvr>
                                        <p:cTn id="147" dur="1000" fill="hold"/>
                                        <p:tgtEl>
                                          <p:spTgt spid="38"/>
                                        </p:tgtEl>
                                        <p:attrNameLst>
                                          <p:attrName>ppt_x</p:attrName>
                                        </p:attrNameLst>
                                      </p:cBhvr>
                                      <p:tavLst>
                                        <p:tav tm="0">
                                          <p:val>
                                            <p:strVal val="#ppt_x"/>
                                          </p:val>
                                        </p:tav>
                                        <p:tav tm="100000">
                                          <p:val>
                                            <p:strVal val="#ppt_x"/>
                                          </p:val>
                                        </p:tav>
                                      </p:tavLst>
                                    </p:anim>
                                    <p:anim calcmode="lin" valueType="num">
                                      <p:cBhvr>
                                        <p:cTn id="148" dur="1000" fill="hold"/>
                                        <p:tgtEl>
                                          <p:spTgt spid="38"/>
                                        </p:tgtEl>
                                        <p:attrNameLst>
                                          <p:attrName>ppt_y</p:attrName>
                                        </p:attrNameLst>
                                      </p:cBhvr>
                                      <p:tavLst>
                                        <p:tav tm="0">
                                          <p:val>
                                            <p:strVal val="#ppt_y+.1"/>
                                          </p:val>
                                        </p:tav>
                                        <p:tav tm="100000">
                                          <p:val>
                                            <p:strVal val="#ppt_y"/>
                                          </p:val>
                                        </p:tav>
                                      </p:tavLst>
                                    </p:anim>
                                  </p:childTnLst>
                                </p:cTn>
                              </p:par>
                              <p:par>
                                <p:cTn id="149" presetID="42" presetClass="entr" presetSubtype="0" fill="hold" grpId="0" nodeType="withEffect">
                                  <p:stCondLst>
                                    <p:cond delay="0"/>
                                  </p:stCondLst>
                                  <p:childTnLst>
                                    <p:set>
                                      <p:cBhvr>
                                        <p:cTn id="150" dur="1" fill="hold">
                                          <p:stCondLst>
                                            <p:cond delay="0"/>
                                          </p:stCondLst>
                                        </p:cTn>
                                        <p:tgtEl>
                                          <p:spTgt spid="39"/>
                                        </p:tgtEl>
                                        <p:attrNameLst>
                                          <p:attrName>style.visibility</p:attrName>
                                        </p:attrNameLst>
                                      </p:cBhvr>
                                      <p:to>
                                        <p:strVal val="visible"/>
                                      </p:to>
                                    </p:set>
                                    <p:animEffect transition="in" filter="fade">
                                      <p:cBhvr>
                                        <p:cTn id="151" dur="1000"/>
                                        <p:tgtEl>
                                          <p:spTgt spid="39"/>
                                        </p:tgtEl>
                                      </p:cBhvr>
                                    </p:animEffect>
                                    <p:anim calcmode="lin" valueType="num">
                                      <p:cBhvr>
                                        <p:cTn id="152" dur="1000" fill="hold"/>
                                        <p:tgtEl>
                                          <p:spTgt spid="39"/>
                                        </p:tgtEl>
                                        <p:attrNameLst>
                                          <p:attrName>ppt_x</p:attrName>
                                        </p:attrNameLst>
                                      </p:cBhvr>
                                      <p:tavLst>
                                        <p:tav tm="0">
                                          <p:val>
                                            <p:strVal val="#ppt_x"/>
                                          </p:val>
                                        </p:tav>
                                        <p:tav tm="100000">
                                          <p:val>
                                            <p:strVal val="#ppt_x"/>
                                          </p:val>
                                        </p:tav>
                                      </p:tavLst>
                                    </p:anim>
                                    <p:anim calcmode="lin" valueType="num">
                                      <p:cBhvr>
                                        <p:cTn id="153" dur="1000" fill="hold"/>
                                        <p:tgtEl>
                                          <p:spTgt spid="39"/>
                                        </p:tgtEl>
                                        <p:attrNameLst>
                                          <p:attrName>ppt_y</p:attrName>
                                        </p:attrNameLst>
                                      </p:cBhvr>
                                      <p:tavLst>
                                        <p:tav tm="0">
                                          <p:val>
                                            <p:strVal val="#ppt_y+.1"/>
                                          </p:val>
                                        </p:tav>
                                        <p:tav tm="100000">
                                          <p:val>
                                            <p:strVal val="#ppt_y"/>
                                          </p:val>
                                        </p:tav>
                                      </p:tavLst>
                                    </p:anim>
                                  </p:childTnLst>
                                </p:cTn>
                              </p:par>
                              <p:par>
                                <p:cTn id="154" presetID="42" presetClass="entr" presetSubtype="0" fill="hold" grpId="0" nodeType="withEffect">
                                  <p:stCondLst>
                                    <p:cond delay="0"/>
                                  </p:stCondLst>
                                  <p:childTnLst>
                                    <p:set>
                                      <p:cBhvr>
                                        <p:cTn id="155" dur="1" fill="hold">
                                          <p:stCondLst>
                                            <p:cond delay="0"/>
                                          </p:stCondLst>
                                        </p:cTn>
                                        <p:tgtEl>
                                          <p:spTgt spid="40"/>
                                        </p:tgtEl>
                                        <p:attrNameLst>
                                          <p:attrName>style.visibility</p:attrName>
                                        </p:attrNameLst>
                                      </p:cBhvr>
                                      <p:to>
                                        <p:strVal val="visible"/>
                                      </p:to>
                                    </p:set>
                                    <p:animEffect transition="in" filter="fade">
                                      <p:cBhvr>
                                        <p:cTn id="156" dur="1000"/>
                                        <p:tgtEl>
                                          <p:spTgt spid="40"/>
                                        </p:tgtEl>
                                      </p:cBhvr>
                                    </p:animEffect>
                                    <p:anim calcmode="lin" valueType="num">
                                      <p:cBhvr>
                                        <p:cTn id="157" dur="1000" fill="hold"/>
                                        <p:tgtEl>
                                          <p:spTgt spid="40"/>
                                        </p:tgtEl>
                                        <p:attrNameLst>
                                          <p:attrName>ppt_x</p:attrName>
                                        </p:attrNameLst>
                                      </p:cBhvr>
                                      <p:tavLst>
                                        <p:tav tm="0">
                                          <p:val>
                                            <p:strVal val="#ppt_x"/>
                                          </p:val>
                                        </p:tav>
                                        <p:tav tm="100000">
                                          <p:val>
                                            <p:strVal val="#ppt_x"/>
                                          </p:val>
                                        </p:tav>
                                      </p:tavLst>
                                    </p:anim>
                                    <p:anim calcmode="lin" valueType="num">
                                      <p:cBhvr>
                                        <p:cTn id="158" dur="1000" fill="hold"/>
                                        <p:tgtEl>
                                          <p:spTgt spid="40"/>
                                        </p:tgtEl>
                                        <p:attrNameLst>
                                          <p:attrName>ppt_y</p:attrName>
                                        </p:attrNameLst>
                                      </p:cBhvr>
                                      <p:tavLst>
                                        <p:tav tm="0">
                                          <p:val>
                                            <p:strVal val="#ppt_y+.1"/>
                                          </p:val>
                                        </p:tav>
                                        <p:tav tm="100000">
                                          <p:val>
                                            <p:strVal val="#ppt_y"/>
                                          </p:val>
                                        </p:tav>
                                      </p:tavLst>
                                    </p:anim>
                                  </p:childTnLst>
                                </p:cTn>
                              </p:par>
                              <p:par>
                                <p:cTn id="159" presetID="42" presetClass="entr" presetSubtype="0" fill="hold" grpId="0" nodeType="withEffect">
                                  <p:stCondLst>
                                    <p:cond delay="0"/>
                                  </p:stCondLst>
                                  <p:childTnLst>
                                    <p:set>
                                      <p:cBhvr>
                                        <p:cTn id="160" dur="1" fill="hold">
                                          <p:stCondLst>
                                            <p:cond delay="0"/>
                                          </p:stCondLst>
                                        </p:cTn>
                                        <p:tgtEl>
                                          <p:spTgt spid="43"/>
                                        </p:tgtEl>
                                        <p:attrNameLst>
                                          <p:attrName>style.visibility</p:attrName>
                                        </p:attrNameLst>
                                      </p:cBhvr>
                                      <p:to>
                                        <p:strVal val="visible"/>
                                      </p:to>
                                    </p:set>
                                    <p:animEffect transition="in" filter="fade">
                                      <p:cBhvr>
                                        <p:cTn id="161" dur="1000"/>
                                        <p:tgtEl>
                                          <p:spTgt spid="43"/>
                                        </p:tgtEl>
                                      </p:cBhvr>
                                    </p:animEffect>
                                    <p:anim calcmode="lin" valueType="num">
                                      <p:cBhvr>
                                        <p:cTn id="162" dur="1000" fill="hold"/>
                                        <p:tgtEl>
                                          <p:spTgt spid="43"/>
                                        </p:tgtEl>
                                        <p:attrNameLst>
                                          <p:attrName>ppt_x</p:attrName>
                                        </p:attrNameLst>
                                      </p:cBhvr>
                                      <p:tavLst>
                                        <p:tav tm="0">
                                          <p:val>
                                            <p:strVal val="#ppt_x"/>
                                          </p:val>
                                        </p:tav>
                                        <p:tav tm="100000">
                                          <p:val>
                                            <p:strVal val="#ppt_x"/>
                                          </p:val>
                                        </p:tav>
                                      </p:tavLst>
                                    </p:anim>
                                    <p:anim calcmode="lin" valueType="num">
                                      <p:cBhvr>
                                        <p:cTn id="163"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par>
                    <p:cTn id="164" fill="hold">
                      <p:stCondLst>
                        <p:cond delay="indefinite"/>
                      </p:stCondLst>
                      <p:childTnLst>
                        <p:par>
                          <p:cTn id="165" fill="hold">
                            <p:stCondLst>
                              <p:cond delay="0"/>
                            </p:stCondLst>
                            <p:childTnLst>
                              <p:par>
                                <p:cTn id="166" presetID="16" presetClass="entr" presetSubtype="21" fill="hold" grpId="0" nodeType="clickEffect">
                                  <p:stCondLst>
                                    <p:cond delay="0"/>
                                  </p:stCondLst>
                                  <p:childTnLst>
                                    <p:set>
                                      <p:cBhvr>
                                        <p:cTn id="167" dur="1" fill="hold">
                                          <p:stCondLst>
                                            <p:cond delay="0"/>
                                          </p:stCondLst>
                                        </p:cTn>
                                        <p:tgtEl>
                                          <p:spTgt spid="25"/>
                                        </p:tgtEl>
                                        <p:attrNameLst>
                                          <p:attrName>style.visibility</p:attrName>
                                        </p:attrNameLst>
                                      </p:cBhvr>
                                      <p:to>
                                        <p:strVal val="visible"/>
                                      </p:to>
                                    </p:set>
                                    <p:animEffect transition="in" filter="barn(inVertical)">
                                      <p:cBhvr>
                                        <p:cTn id="168" dur="500"/>
                                        <p:tgtEl>
                                          <p:spTgt spid="25"/>
                                        </p:tgtEl>
                                      </p:cBhvr>
                                    </p:animEffect>
                                  </p:childTnLst>
                                </p:cTn>
                              </p:par>
                            </p:childTnLst>
                          </p:cTn>
                        </p:par>
                      </p:childTnLst>
                    </p:cTn>
                  </p:par>
                  <p:par>
                    <p:cTn id="169" fill="hold">
                      <p:stCondLst>
                        <p:cond delay="indefinite"/>
                      </p:stCondLst>
                      <p:childTnLst>
                        <p:par>
                          <p:cTn id="170" fill="hold">
                            <p:stCondLst>
                              <p:cond delay="0"/>
                            </p:stCondLst>
                            <p:childTnLst>
                              <p:par>
                                <p:cTn id="171" presetID="2" presetClass="entr" presetSubtype="4" fill="hold" grpId="0" nodeType="clickEffect">
                                  <p:stCondLst>
                                    <p:cond delay="0"/>
                                  </p:stCondLst>
                                  <p:childTnLst>
                                    <p:set>
                                      <p:cBhvr>
                                        <p:cTn id="172" dur="1" fill="hold">
                                          <p:stCondLst>
                                            <p:cond delay="0"/>
                                          </p:stCondLst>
                                        </p:cTn>
                                        <p:tgtEl>
                                          <p:spTgt spid="44"/>
                                        </p:tgtEl>
                                        <p:attrNameLst>
                                          <p:attrName>style.visibility</p:attrName>
                                        </p:attrNameLst>
                                      </p:cBhvr>
                                      <p:to>
                                        <p:strVal val="visible"/>
                                      </p:to>
                                    </p:set>
                                    <p:anim calcmode="lin" valueType="num">
                                      <p:cBhvr additive="base">
                                        <p:cTn id="173" dur="500" fill="hold"/>
                                        <p:tgtEl>
                                          <p:spTgt spid="44"/>
                                        </p:tgtEl>
                                        <p:attrNameLst>
                                          <p:attrName>ppt_x</p:attrName>
                                        </p:attrNameLst>
                                      </p:cBhvr>
                                      <p:tavLst>
                                        <p:tav tm="0">
                                          <p:val>
                                            <p:strVal val="#ppt_x"/>
                                          </p:val>
                                        </p:tav>
                                        <p:tav tm="100000">
                                          <p:val>
                                            <p:strVal val="#ppt_x"/>
                                          </p:val>
                                        </p:tav>
                                      </p:tavLst>
                                    </p:anim>
                                    <p:anim calcmode="lin" valueType="num">
                                      <p:cBhvr additive="base">
                                        <p:cTn id="174" dur="500" fill="hold"/>
                                        <p:tgtEl>
                                          <p:spTgt spid="44"/>
                                        </p:tgtEl>
                                        <p:attrNameLst>
                                          <p:attrName>ppt_y</p:attrName>
                                        </p:attrNameLst>
                                      </p:cBhvr>
                                      <p:tavLst>
                                        <p:tav tm="0">
                                          <p:val>
                                            <p:strVal val="1+#ppt_h/2"/>
                                          </p:val>
                                        </p:tav>
                                        <p:tav tm="100000">
                                          <p:val>
                                            <p:strVal val="#ppt_y"/>
                                          </p:val>
                                        </p:tav>
                                      </p:tavLst>
                                    </p:anim>
                                  </p:childTnLst>
                                </p:cTn>
                              </p:par>
                            </p:childTnLst>
                          </p:cTn>
                        </p:par>
                      </p:childTnLst>
                    </p:cTn>
                  </p:par>
                  <p:par>
                    <p:cTn id="175" fill="hold">
                      <p:stCondLst>
                        <p:cond delay="indefinite"/>
                      </p:stCondLst>
                      <p:childTnLst>
                        <p:par>
                          <p:cTn id="176" fill="hold">
                            <p:stCondLst>
                              <p:cond delay="0"/>
                            </p:stCondLst>
                            <p:childTnLst>
                              <p:par>
                                <p:cTn id="177" presetID="2" presetClass="entr" presetSubtype="4" fill="hold" grpId="0" nodeType="clickEffect">
                                  <p:stCondLst>
                                    <p:cond delay="0"/>
                                  </p:stCondLst>
                                  <p:childTnLst>
                                    <p:set>
                                      <p:cBhvr>
                                        <p:cTn id="178" dur="1" fill="hold">
                                          <p:stCondLst>
                                            <p:cond delay="0"/>
                                          </p:stCondLst>
                                        </p:cTn>
                                        <p:tgtEl>
                                          <p:spTgt spid="45"/>
                                        </p:tgtEl>
                                        <p:attrNameLst>
                                          <p:attrName>style.visibility</p:attrName>
                                        </p:attrNameLst>
                                      </p:cBhvr>
                                      <p:to>
                                        <p:strVal val="visible"/>
                                      </p:to>
                                    </p:set>
                                    <p:anim calcmode="lin" valueType="num">
                                      <p:cBhvr additive="base">
                                        <p:cTn id="179" dur="500" fill="hold"/>
                                        <p:tgtEl>
                                          <p:spTgt spid="45"/>
                                        </p:tgtEl>
                                        <p:attrNameLst>
                                          <p:attrName>ppt_x</p:attrName>
                                        </p:attrNameLst>
                                      </p:cBhvr>
                                      <p:tavLst>
                                        <p:tav tm="0">
                                          <p:val>
                                            <p:strVal val="#ppt_x"/>
                                          </p:val>
                                        </p:tav>
                                        <p:tav tm="100000">
                                          <p:val>
                                            <p:strVal val="#ppt_x"/>
                                          </p:val>
                                        </p:tav>
                                      </p:tavLst>
                                    </p:anim>
                                    <p:anim calcmode="lin" valueType="num">
                                      <p:cBhvr additive="base">
                                        <p:cTn id="180"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10" grpId="0" build="p"/>
      <p:bldP spid="11" grpId="0" build="p"/>
      <p:bldP spid="12" grpId="0" build="p"/>
      <p:bldP spid="13" grpId="0" build="p"/>
      <p:bldP spid="14" grpId="0" build="p"/>
      <p:bldP spid="15" grpId="0" build="p"/>
      <p:bldP spid="16" grpId="0" build="p"/>
      <p:bldP spid="17" grpId="0" build="p"/>
      <p:bldP spid="18" grpId="0" build="p"/>
      <p:bldP spid="19" grpId="0" build="p"/>
      <p:bldP spid="20" grpId="0" build="p"/>
      <p:bldP spid="21" grpId="0" build="p"/>
      <p:bldP spid="22" grpId="0" build="p"/>
      <p:bldP spid="23" grpId="0" build="p"/>
      <p:bldP spid="24" grpId="0" build="p"/>
      <p:bldP spid="25" grpId="0"/>
      <p:bldP spid="26" grpId="0"/>
      <p:bldP spid="27" grpId="0"/>
      <p:bldP spid="28" grpId="0"/>
      <p:bldP spid="29" grpId="0"/>
      <p:bldP spid="30" grpId="0"/>
      <p:bldP spid="31" grpId="0"/>
      <p:bldP spid="32" grpId="0"/>
      <p:bldP spid="33" grpId="0"/>
      <p:bldP spid="34" grpId="0"/>
      <p:bldP spid="38" grpId="0"/>
      <p:bldP spid="39" grpId="0"/>
      <p:bldP spid="40" grpId="0"/>
      <p:bldP spid="43" grpId="0"/>
      <p:bldP spid="44" grpId="0"/>
      <p:bldP spid="4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5680" y="2003844"/>
            <a:ext cx="10131425" cy="3649133"/>
          </a:xfrm>
        </p:spPr>
        <p:txBody>
          <a:bodyPr/>
          <a:lstStyle/>
          <a:p>
            <a:pPr marL="342900" indent="-342900">
              <a:buFont typeface="+mj-lt"/>
              <a:buAutoNum type="arabicPeriod"/>
            </a:pPr>
            <a:r>
              <a:rPr lang="en-US" dirty="0" smtClean="0"/>
              <a:t>We </a:t>
            </a:r>
            <a:r>
              <a:rPr lang="en-US" dirty="0"/>
              <a:t>will go back into the general ledger and write down every account we work with and the balance of each of those accounts to make sure we have balance between debits and credits. </a:t>
            </a:r>
            <a:endParaRPr lang="en-US" dirty="0" smtClean="0"/>
          </a:p>
          <a:p>
            <a:pPr marL="342900" indent="-342900">
              <a:buFont typeface="+mj-lt"/>
              <a:buAutoNum type="arabicPeriod"/>
            </a:pPr>
            <a:r>
              <a:rPr lang="en-US" dirty="0" smtClean="0"/>
              <a:t>We have to bring all of our accounts up to date.</a:t>
            </a:r>
            <a:endParaRPr lang="en-US" dirty="0"/>
          </a:p>
          <a:p>
            <a:endParaRPr lang="en-US" dirty="0"/>
          </a:p>
        </p:txBody>
      </p:sp>
      <p:sp>
        <p:nvSpPr>
          <p:cNvPr id="4" name="Title 1"/>
          <p:cNvSpPr txBox="1">
            <a:spLocks/>
          </p:cNvSpPr>
          <p:nvPr/>
        </p:nvSpPr>
        <p:spPr>
          <a:xfrm>
            <a:off x="515680" y="471377"/>
            <a:ext cx="10131425" cy="1456267"/>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t>5 Steps to making a worksheet</a:t>
            </a:r>
            <a:endParaRPr lang="en-US" dirty="0"/>
          </a:p>
        </p:txBody>
      </p:sp>
      <p:sp>
        <p:nvSpPr>
          <p:cNvPr id="5" name="Content Placeholder 2"/>
          <p:cNvSpPr txBox="1">
            <a:spLocks/>
          </p:cNvSpPr>
          <p:nvPr/>
        </p:nvSpPr>
        <p:spPr>
          <a:xfrm>
            <a:off x="515680" y="2003844"/>
            <a:ext cx="10131425" cy="3649133"/>
          </a:xfrm>
          <a:prstGeom prst="rect">
            <a:avLst/>
          </a:prstGeom>
        </p:spPr>
        <p:txBody>
          <a:bodyPr vert="horz" lIns="91440" tIns="45720" rIns="91440" bIns="45720" rtlCol="0" anchor="ctr">
            <a:normAutofit/>
          </a:bodyPr>
          <a:lst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a:lstStyle>
          <a:p>
            <a:pPr marL="0" indent="0">
              <a:buNone/>
            </a:pPr>
            <a:r>
              <a:rPr lang="en-US" dirty="0" smtClean="0"/>
              <a:t>. </a:t>
            </a:r>
            <a:endParaRPr lang="en-US" dirty="0"/>
          </a:p>
        </p:txBody>
      </p:sp>
      <p:sp>
        <p:nvSpPr>
          <p:cNvPr id="6" name="TextBox 5"/>
          <p:cNvSpPr txBox="1"/>
          <p:nvPr/>
        </p:nvSpPr>
        <p:spPr>
          <a:xfrm>
            <a:off x="3289619" y="550024"/>
            <a:ext cx="1202380" cy="369332"/>
          </a:xfrm>
          <a:prstGeom prst="rect">
            <a:avLst/>
          </a:prstGeom>
          <a:noFill/>
        </p:spPr>
        <p:txBody>
          <a:bodyPr wrap="none" rtlCol="0">
            <a:spAutoFit/>
          </a:bodyPr>
          <a:lstStyle/>
          <a:p>
            <a:r>
              <a:rPr lang="en-US" dirty="0" smtClean="0"/>
              <a:t>Worksheet</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448913394"/>
              </p:ext>
            </p:extLst>
          </p:nvPr>
        </p:nvGraphicFramePr>
        <p:xfrm>
          <a:off x="274720" y="276825"/>
          <a:ext cx="11019452" cy="6052688"/>
        </p:xfrm>
        <a:graphic>
          <a:graphicData uri="http://schemas.openxmlformats.org/drawingml/2006/table">
            <a:tbl>
              <a:tblPr>
                <a:tableStyleId>{5C22544A-7EE6-4342-B048-85BDC9FD1C3A}</a:tableStyleId>
              </a:tblPr>
              <a:tblGrid>
                <a:gridCol w="2162372"/>
                <a:gridCol w="1107135"/>
                <a:gridCol w="1107135"/>
                <a:gridCol w="1107135"/>
                <a:gridCol w="1107135"/>
                <a:gridCol w="1107135"/>
                <a:gridCol w="1107135"/>
                <a:gridCol w="1107135"/>
                <a:gridCol w="1107135"/>
              </a:tblGrid>
              <a:tr h="276526">
                <a:tc gridSpan="9">
                  <a:txBody>
                    <a:bodyPr/>
                    <a:lstStyle/>
                    <a:p>
                      <a:pPr algn="ctr"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76526">
                <a:tc gridSpan="9">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76526">
                <a:tc gridSpan="9">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76526">
                <a:tc rowSpan="2">
                  <a:txBody>
                    <a:bodyPr/>
                    <a:lstStyle/>
                    <a:p>
                      <a:pPr algn="ctr" fontAlgn="b"/>
                      <a:r>
                        <a:rPr lang="en-US" sz="1000" u="none" strike="noStrike">
                          <a:effectLst/>
                        </a:rPr>
                        <a:t>Account Title</a:t>
                      </a:r>
                      <a:endParaRPr lang="en-US" sz="1000" b="0" i="0" u="none" strike="noStrike">
                        <a:effectLst/>
                        <a:latin typeface="Arial" panose="020B0604020202020204" pitchFamily="34" charset="0"/>
                      </a:endParaRPr>
                    </a:p>
                  </a:txBody>
                  <a:tcPr marL="9525" marR="9525" marT="9525" marB="0" anchor="b">
                    <a:solidFill>
                      <a:schemeClr val="accent3"/>
                    </a:solidFill>
                  </a:tcPr>
                </a:tc>
                <a:tc gridSpan="2">
                  <a:txBody>
                    <a:bodyPr/>
                    <a:lstStyle/>
                    <a:p>
                      <a:pPr algn="ctr" fontAlgn="b"/>
                      <a:r>
                        <a:rPr lang="en-US" sz="1000" u="none" strike="noStrike">
                          <a:effectLst/>
                        </a:rPr>
                        <a:t>Trial Balance</a:t>
                      </a:r>
                      <a:endParaRPr lang="en-US" sz="1000" b="0" i="0" u="none" strike="noStrike">
                        <a:effectLst/>
                        <a:latin typeface="Arial" panose="020B0604020202020204" pitchFamily="34" charset="0"/>
                      </a:endParaRPr>
                    </a:p>
                  </a:txBody>
                  <a:tcPr marL="9525" marR="9525" marT="9525" marB="0" anchor="b">
                    <a:solidFill>
                      <a:schemeClr val="accent3"/>
                    </a:solidFill>
                  </a:tcPr>
                </a:tc>
                <a:tc hMerge="1">
                  <a:txBody>
                    <a:bodyPr/>
                    <a:lstStyle/>
                    <a:p>
                      <a:endParaRPr lang="en-US"/>
                    </a:p>
                  </a:txBody>
                  <a:tcPr/>
                </a:tc>
                <a:tc gridSpan="2">
                  <a:txBody>
                    <a:bodyPr/>
                    <a:lstStyle/>
                    <a:p>
                      <a:pPr algn="ctr" fontAlgn="b"/>
                      <a:r>
                        <a:rPr lang="en-US" sz="1000" u="none" strike="noStrike">
                          <a:effectLst/>
                        </a:rPr>
                        <a:t>Adjustments</a:t>
                      </a:r>
                      <a:endParaRPr lang="en-US" sz="1000" b="0" i="0" u="none" strike="noStrike">
                        <a:effectLst/>
                        <a:latin typeface="Arial" panose="020B0604020202020204" pitchFamily="34" charset="0"/>
                      </a:endParaRPr>
                    </a:p>
                  </a:txBody>
                  <a:tcPr marL="9525" marR="9525" marT="9525" marB="0" anchor="b">
                    <a:solidFill>
                      <a:schemeClr val="accent3"/>
                    </a:solidFill>
                  </a:tcPr>
                </a:tc>
                <a:tc hMerge="1">
                  <a:txBody>
                    <a:bodyPr/>
                    <a:lstStyle/>
                    <a:p>
                      <a:endParaRPr lang="en-US"/>
                    </a:p>
                  </a:txBody>
                  <a:tcPr/>
                </a:tc>
                <a:tc gridSpan="2">
                  <a:txBody>
                    <a:bodyPr/>
                    <a:lstStyle/>
                    <a:p>
                      <a:pPr algn="ctr" fontAlgn="b"/>
                      <a:r>
                        <a:rPr lang="en-US" sz="1000" u="none" strike="noStrike">
                          <a:effectLst/>
                        </a:rPr>
                        <a:t>Income Statement</a:t>
                      </a:r>
                      <a:endParaRPr lang="en-US" sz="1000" b="0" i="0" u="none" strike="noStrike">
                        <a:effectLst/>
                        <a:latin typeface="Arial" panose="020B0604020202020204" pitchFamily="34" charset="0"/>
                      </a:endParaRPr>
                    </a:p>
                  </a:txBody>
                  <a:tcPr marL="9525" marR="9525" marT="9525" marB="0" anchor="b">
                    <a:solidFill>
                      <a:schemeClr val="accent3"/>
                    </a:solidFill>
                  </a:tcPr>
                </a:tc>
                <a:tc hMerge="1">
                  <a:txBody>
                    <a:bodyPr/>
                    <a:lstStyle/>
                    <a:p>
                      <a:endParaRPr lang="en-US"/>
                    </a:p>
                  </a:txBody>
                  <a:tcPr/>
                </a:tc>
                <a:tc gridSpan="2">
                  <a:txBody>
                    <a:bodyPr/>
                    <a:lstStyle/>
                    <a:p>
                      <a:pPr algn="ctr" fontAlgn="b"/>
                      <a:r>
                        <a:rPr lang="en-US" sz="1000" u="none" strike="noStrike">
                          <a:effectLst/>
                        </a:rPr>
                        <a:t>Balance Sheet</a:t>
                      </a:r>
                      <a:endParaRPr lang="en-US" sz="1000" b="0" i="0" u="none" strike="noStrike">
                        <a:effectLst/>
                        <a:latin typeface="Arial" panose="020B0604020202020204" pitchFamily="34" charset="0"/>
                      </a:endParaRPr>
                    </a:p>
                  </a:txBody>
                  <a:tcPr marL="9525" marR="9525" marT="9525" marB="0" anchor="b">
                    <a:solidFill>
                      <a:schemeClr val="accent3"/>
                    </a:solidFill>
                  </a:tcPr>
                </a:tc>
                <a:tc hMerge="1">
                  <a:txBody>
                    <a:bodyPr/>
                    <a:lstStyle/>
                    <a:p>
                      <a:endParaRPr lang="en-US"/>
                    </a:p>
                  </a:txBody>
                  <a:tcPr/>
                </a:tc>
              </a:tr>
              <a:tr h="276526">
                <a:tc vMerge="1">
                  <a:txBody>
                    <a:bodyPr/>
                    <a:lstStyle/>
                    <a:p>
                      <a:endParaRPr lang="en-US"/>
                    </a:p>
                  </a:txBody>
                  <a:tcPr/>
                </a:tc>
                <a:tc>
                  <a:txBody>
                    <a:bodyPr/>
                    <a:lstStyle/>
                    <a:p>
                      <a:pPr algn="ctr" fontAlgn="b"/>
                      <a:r>
                        <a:rPr lang="en-US" sz="1000" u="none" strike="noStrike">
                          <a:effectLst/>
                        </a:rPr>
                        <a:t>Debit</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ctr" fontAlgn="b"/>
                      <a:r>
                        <a:rPr lang="en-US" sz="1000" u="none" strike="noStrike">
                          <a:effectLst/>
                        </a:rPr>
                        <a:t>Credit</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ctr" fontAlgn="b"/>
                      <a:r>
                        <a:rPr lang="en-US" sz="1000" u="none" strike="noStrike">
                          <a:effectLst/>
                        </a:rPr>
                        <a:t>Debit</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ctr" fontAlgn="b"/>
                      <a:r>
                        <a:rPr lang="en-US" sz="1000" u="none" strike="noStrike">
                          <a:effectLst/>
                        </a:rPr>
                        <a:t>Credit</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ctr" fontAlgn="b"/>
                      <a:r>
                        <a:rPr lang="en-US" sz="1000" u="none" strike="noStrike">
                          <a:effectLst/>
                        </a:rPr>
                        <a:t>Debit</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ctr" fontAlgn="b"/>
                      <a:r>
                        <a:rPr lang="en-US" sz="1000" u="none" strike="noStrike">
                          <a:effectLst/>
                        </a:rPr>
                        <a:t>Credit</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ctr" fontAlgn="b"/>
                      <a:r>
                        <a:rPr lang="en-US" sz="1000" u="none" strike="noStrike">
                          <a:effectLst/>
                        </a:rPr>
                        <a:t>Debit</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ctr" fontAlgn="b"/>
                      <a:r>
                        <a:rPr lang="en-US" sz="1000" u="none" strike="noStrike">
                          <a:effectLst/>
                        </a:rPr>
                        <a:t>Credit</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45642">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endParaRPr lang="en-US" sz="1000" b="0" i="0" u="none" strike="noStrike" dirty="0">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r>
            </a:tbl>
          </a:graphicData>
        </a:graphic>
      </p:graphicFrame>
      <p:sp>
        <p:nvSpPr>
          <p:cNvPr id="8" name="TextBox 7"/>
          <p:cNvSpPr txBox="1"/>
          <p:nvPr/>
        </p:nvSpPr>
        <p:spPr>
          <a:xfrm>
            <a:off x="4493658" y="286711"/>
            <a:ext cx="2175467" cy="369332"/>
          </a:xfrm>
          <a:prstGeom prst="rect">
            <a:avLst/>
          </a:prstGeom>
          <a:noFill/>
        </p:spPr>
        <p:txBody>
          <a:bodyPr wrap="none" rtlCol="0">
            <a:spAutoFit/>
          </a:bodyPr>
          <a:lstStyle/>
          <a:p>
            <a:r>
              <a:rPr lang="en-US" dirty="0" smtClean="0"/>
              <a:t>Mr. Prosser’s Poodles</a:t>
            </a:r>
            <a:endParaRPr lang="en-US" dirty="0"/>
          </a:p>
        </p:txBody>
      </p:sp>
      <p:sp>
        <p:nvSpPr>
          <p:cNvPr id="9" name="TextBox 8"/>
          <p:cNvSpPr txBox="1"/>
          <p:nvPr/>
        </p:nvSpPr>
        <p:spPr>
          <a:xfrm>
            <a:off x="4863239" y="550024"/>
            <a:ext cx="1202380" cy="369332"/>
          </a:xfrm>
          <a:prstGeom prst="rect">
            <a:avLst/>
          </a:prstGeom>
          <a:noFill/>
        </p:spPr>
        <p:txBody>
          <a:bodyPr wrap="none" rtlCol="0">
            <a:spAutoFit/>
          </a:bodyPr>
          <a:lstStyle/>
          <a:p>
            <a:r>
              <a:rPr lang="en-US" dirty="0" smtClean="0"/>
              <a:t>Worksheet</a:t>
            </a:r>
            <a:endParaRPr lang="en-US" dirty="0"/>
          </a:p>
        </p:txBody>
      </p:sp>
      <p:sp>
        <p:nvSpPr>
          <p:cNvPr id="10" name="TextBox 9"/>
          <p:cNvSpPr txBox="1"/>
          <p:nvPr/>
        </p:nvSpPr>
        <p:spPr>
          <a:xfrm>
            <a:off x="3642943" y="826525"/>
            <a:ext cx="3876895" cy="369332"/>
          </a:xfrm>
          <a:prstGeom prst="rect">
            <a:avLst/>
          </a:prstGeom>
          <a:noFill/>
        </p:spPr>
        <p:txBody>
          <a:bodyPr wrap="none" rtlCol="0">
            <a:spAutoFit/>
          </a:bodyPr>
          <a:lstStyle/>
          <a:p>
            <a:r>
              <a:rPr lang="en-US" dirty="0" smtClean="0"/>
              <a:t>For the month ending October 31, 20xx</a:t>
            </a:r>
            <a:endParaRPr lang="en-US" dirty="0"/>
          </a:p>
        </p:txBody>
      </p:sp>
      <p:sp>
        <p:nvSpPr>
          <p:cNvPr id="11" name="TextBox 10"/>
          <p:cNvSpPr txBox="1"/>
          <p:nvPr/>
        </p:nvSpPr>
        <p:spPr>
          <a:xfrm>
            <a:off x="633603" y="1650841"/>
            <a:ext cx="630301" cy="369332"/>
          </a:xfrm>
          <a:prstGeom prst="rect">
            <a:avLst/>
          </a:prstGeom>
          <a:noFill/>
        </p:spPr>
        <p:txBody>
          <a:bodyPr wrap="none" rtlCol="0">
            <a:spAutoFit/>
          </a:bodyPr>
          <a:lstStyle/>
          <a:p>
            <a:r>
              <a:rPr lang="en-US" dirty="0" smtClean="0"/>
              <a:t>Cash</a:t>
            </a:r>
            <a:endParaRPr lang="en-US" dirty="0"/>
          </a:p>
        </p:txBody>
      </p:sp>
      <p:sp>
        <p:nvSpPr>
          <p:cNvPr id="12" name="TextBox 11"/>
          <p:cNvSpPr txBox="1"/>
          <p:nvPr/>
        </p:nvSpPr>
        <p:spPr>
          <a:xfrm>
            <a:off x="634929" y="1890704"/>
            <a:ext cx="1166217" cy="369332"/>
          </a:xfrm>
          <a:prstGeom prst="rect">
            <a:avLst/>
          </a:prstGeom>
          <a:noFill/>
        </p:spPr>
        <p:txBody>
          <a:bodyPr wrap="none" rtlCol="0">
            <a:spAutoFit/>
          </a:bodyPr>
          <a:lstStyle/>
          <a:p>
            <a:r>
              <a:rPr lang="en-US" dirty="0" smtClean="0"/>
              <a:t>Petty Cash</a:t>
            </a:r>
            <a:endParaRPr lang="en-US" dirty="0"/>
          </a:p>
        </p:txBody>
      </p:sp>
      <p:sp>
        <p:nvSpPr>
          <p:cNvPr id="13" name="TextBox 12"/>
          <p:cNvSpPr txBox="1"/>
          <p:nvPr/>
        </p:nvSpPr>
        <p:spPr>
          <a:xfrm>
            <a:off x="634931" y="2176956"/>
            <a:ext cx="1891865" cy="369332"/>
          </a:xfrm>
          <a:prstGeom prst="rect">
            <a:avLst/>
          </a:prstGeom>
          <a:noFill/>
        </p:spPr>
        <p:txBody>
          <a:bodyPr wrap="none" rtlCol="0">
            <a:spAutoFit/>
          </a:bodyPr>
          <a:lstStyle/>
          <a:p>
            <a:r>
              <a:rPr lang="en-US" dirty="0" smtClean="0"/>
              <a:t>Accts. Rec. – Mr. C</a:t>
            </a:r>
            <a:endParaRPr lang="en-US" dirty="0"/>
          </a:p>
        </p:txBody>
      </p:sp>
      <p:sp>
        <p:nvSpPr>
          <p:cNvPr id="14" name="TextBox 13"/>
          <p:cNvSpPr txBox="1"/>
          <p:nvPr/>
        </p:nvSpPr>
        <p:spPr>
          <a:xfrm>
            <a:off x="634931" y="2437822"/>
            <a:ext cx="1914307" cy="369332"/>
          </a:xfrm>
          <a:prstGeom prst="rect">
            <a:avLst/>
          </a:prstGeom>
          <a:noFill/>
        </p:spPr>
        <p:txBody>
          <a:bodyPr wrap="none" rtlCol="0">
            <a:spAutoFit/>
          </a:bodyPr>
          <a:lstStyle/>
          <a:p>
            <a:r>
              <a:rPr lang="en-US" dirty="0" smtClean="0"/>
              <a:t>Accts. Rec. – Mr. G</a:t>
            </a:r>
            <a:endParaRPr lang="en-US" dirty="0"/>
          </a:p>
        </p:txBody>
      </p:sp>
      <p:sp>
        <p:nvSpPr>
          <p:cNvPr id="15" name="TextBox 14"/>
          <p:cNvSpPr txBox="1"/>
          <p:nvPr/>
        </p:nvSpPr>
        <p:spPr>
          <a:xfrm>
            <a:off x="642881" y="2717642"/>
            <a:ext cx="966931" cy="369332"/>
          </a:xfrm>
          <a:prstGeom prst="rect">
            <a:avLst/>
          </a:prstGeom>
          <a:noFill/>
        </p:spPr>
        <p:txBody>
          <a:bodyPr wrap="none" rtlCol="0">
            <a:spAutoFit/>
          </a:bodyPr>
          <a:lstStyle/>
          <a:p>
            <a:r>
              <a:rPr lang="en-US" dirty="0" smtClean="0"/>
              <a:t>Supplies</a:t>
            </a:r>
            <a:endParaRPr lang="en-US" dirty="0"/>
          </a:p>
        </p:txBody>
      </p:sp>
      <p:sp>
        <p:nvSpPr>
          <p:cNvPr id="16" name="TextBox 15"/>
          <p:cNvSpPr txBox="1"/>
          <p:nvPr/>
        </p:nvSpPr>
        <p:spPr>
          <a:xfrm>
            <a:off x="644207" y="2957505"/>
            <a:ext cx="1868075" cy="369332"/>
          </a:xfrm>
          <a:prstGeom prst="rect">
            <a:avLst/>
          </a:prstGeom>
          <a:noFill/>
        </p:spPr>
        <p:txBody>
          <a:bodyPr wrap="none" rtlCol="0">
            <a:spAutoFit/>
          </a:bodyPr>
          <a:lstStyle/>
          <a:p>
            <a:r>
              <a:rPr lang="en-US" dirty="0" smtClean="0"/>
              <a:t>Prepaid Insurance</a:t>
            </a:r>
            <a:endParaRPr lang="en-US" dirty="0"/>
          </a:p>
        </p:txBody>
      </p:sp>
      <p:sp>
        <p:nvSpPr>
          <p:cNvPr id="17" name="TextBox 16"/>
          <p:cNvSpPr txBox="1"/>
          <p:nvPr/>
        </p:nvSpPr>
        <p:spPr>
          <a:xfrm>
            <a:off x="644209" y="3243757"/>
            <a:ext cx="1866665" cy="369332"/>
          </a:xfrm>
          <a:prstGeom prst="rect">
            <a:avLst/>
          </a:prstGeom>
          <a:noFill/>
        </p:spPr>
        <p:txBody>
          <a:bodyPr wrap="none" rtlCol="0">
            <a:spAutoFit/>
          </a:bodyPr>
          <a:lstStyle/>
          <a:p>
            <a:r>
              <a:rPr lang="en-US" dirty="0" smtClean="0"/>
              <a:t>Accts. Pay. – Mr. E</a:t>
            </a:r>
            <a:endParaRPr lang="en-US" dirty="0"/>
          </a:p>
        </p:txBody>
      </p:sp>
      <p:sp>
        <p:nvSpPr>
          <p:cNvPr id="18" name="TextBox 17"/>
          <p:cNvSpPr txBox="1"/>
          <p:nvPr/>
        </p:nvSpPr>
        <p:spPr>
          <a:xfrm>
            <a:off x="644209" y="3504623"/>
            <a:ext cx="1889107" cy="369332"/>
          </a:xfrm>
          <a:prstGeom prst="rect">
            <a:avLst/>
          </a:prstGeom>
          <a:noFill/>
        </p:spPr>
        <p:txBody>
          <a:bodyPr wrap="none" rtlCol="0">
            <a:spAutoFit/>
          </a:bodyPr>
          <a:lstStyle/>
          <a:p>
            <a:r>
              <a:rPr lang="en-US" dirty="0" smtClean="0"/>
              <a:t>Accts. Pay. – Mr. F</a:t>
            </a:r>
            <a:endParaRPr lang="en-US" dirty="0"/>
          </a:p>
        </p:txBody>
      </p:sp>
      <p:sp>
        <p:nvSpPr>
          <p:cNvPr id="19" name="TextBox 18"/>
          <p:cNvSpPr txBox="1"/>
          <p:nvPr/>
        </p:nvSpPr>
        <p:spPr>
          <a:xfrm>
            <a:off x="634928" y="3830821"/>
            <a:ext cx="1396408" cy="369332"/>
          </a:xfrm>
          <a:prstGeom prst="rect">
            <a:avLst/>
          </a:prstGeom>
          <a:noFill/>
        </p:spPr>
        <p:txBody>
          <a:bodyPr wrap="none" rtlCol="0">
            <a:spAutoFit/>
          </a:bodyPr>
          <a:lstStyle/>
          <a:p>
            <a:r>
              <a:rPr lang="en-US" dirty="0" smtClean="0"/>
              <a:t>Mr. P, Capital</a:t>
            </a:r>
            <a:endParaRPr lang="en-US" dirty="0"/>
          </a:p>
        </p:txBody>
      </p:sp>
      <p:sp>
        <p:nvSpPr>
          <p:cNvPr id="20" name="TextBox 19"/>
          <p:cNvSpPr txBox="1"/>
          <p:nvPr/>
        </p:nvSpPr>
        <p:spPr>
          <a:xfrm>
            <a:off x="636254" y="4070684"/>
            <a:ext cx="1525931" cy="369332"/>
          </a:xfrm>
          <a:prstGeom prst="rect">
            <a:avLst/>
          </a:prstGeom>
          <a:noFill/>
        </p:spPr>
        <p:txBody>
          <a:bodyPr wrap="none" rtlCol="0">
            <a:spAutoFit/>
          </a:bodyPr>
          <a:lstStyle/>
          <a:p>
            <a:r>
              <a:rPr lang="en-US" dirty="0" smtClean="0"/>
              <a:t>Mr. P, Drawing</a:t>
            </a:r>
            <a:endParaRPr lang="en-US" dirty="0"/>
          </a:p>
        </p:txBody>
      </p:sp>
      <p:sp>
        <p:nvSpPr>
          <p:cNvPr id="21" name="TextBox 20"/>
          <p:cNvSpPr txBox="1"/>
          <p:nvPr/>
        </p:nvSpPr>
        <p:spPr>
          <a:xfrm>
            <a:off x="636256" y="4356936"/>
            <a:ext cx="1826975" cy="369332"/>
          </a:xfrm>
          <a:prstGeom prst="rect">
            <a:avLst/>
          </a:prstGeom>
          <a:noFill/>
        </p:spPr>
        <p:txBody>
          <a:bodyPr wrap="none" rtlCol="0">
            <a:spAutoFit/>
          </a:bodyPr>
          <a:lstStyle/>
          <a:p>
            <a:r>
              <a:rPr lang="en-US" dirty="0" smtClean="0"/>
              <a:t>Income Summary</a:t>
            </a:r>
            <a:endParaRPr lang="en-US" dirty="0"/>
          </a:p>
        </p:txBody>
      </p:sp>
      <p:sp>
        <p:nvSpPr>
          <p:cNvPr id="22" name="TextBox 21"/>
          <p:cNvSpPr txBox="1"/>
          <p:nvPr/>
        </p:nvSpPr>
        <p:spPr>
          <a:xfrm>
            <a:off x="636256" y="4617802"/>
            <a:ext cx="659155" cy="369332"/>
          </a:xfrm>
          <a:prstGeom prst="rect">
            <a:avLst/>
          </a:prstGeom>
          <a:noFill/>
        </p:spPr>
        <p:txBody>
          <a:bodyPr wrap="none" rtlCol="0">
            <a:spAutoFit/>
          </a:bodyPr>
          <a:lstStyle/>
          <a:p>
            <a:r>
              <a:rPr lang="en-US" dirty="0" smtClean="0"/>
              <a:t>Sales</a:t>
            </a:r>
            <a:endParaRPr lang="en-US" dirty="0"/>
          </a:p>
        </p:txBody>
      </p:sp>
      <p:sp>
        <p:nvSpPr>
          <p:cNvPr id="23" name="TextBox 22"/>
          <p:cNvSpPr txBox="1"/>
          <p:nvPr/>
        </p:nvSpPr>
        <p:spPr>
          <a:xfrm>
            <a:off x="644206" y="4897622"/>
            <a:ext cx="2069156" cy="369332"/>
          </a:xfrm>
          <a:prstGeom prst="rect">
            <a:avLst/>
          </a:prstGeom>
          <a:noFill/>
        </p:spPr>
        <p:txBody>
          <a:bodyPr wrap="none" rtlCol="0">
            <a:spAutoFit/>
          </a:bodyPr>
          <a:lstStyle/>
          <a:p>
            <a:r>
              <a:rPr lang="en-US" dirty="0" smtClean="0"/>
              <a:t>Advertising Expense</a:t>
            </a:r>
            <a:endParaRPr lang="en-US" dirty="0"/>
          </a:p>
        </p:txBody>
      </p:sp>
      <p:sp>
        <p:nvSpPr>
          <p:cNvPr id="24" name="TextBox 23"/>
          <p:cNvSpPr txBox="1"/>
          <p:nvPr/>
        </p:nvSpPr>
        <p:spPr>
          <a:xfrm>
            <a:off x="645532" y="5137485"/>
            <a:ext cx="1540871" cy="369332"/>
          </a:xfrm>
          <a:prstGeom prst="rect">
            <a:avLst/>
          </a:prstGeom>
          <a:noFill/>
        </p:spPr>
        <p:txBody>
          <a:bodyPr wrap="none" rtlCol="0">
            <a:spAutoFit/>
          </a:bodyPr>
          <a:lstStyle/>
          <a:p>
            <a:r>
              <a:rPr lang="en-US" dirty="0" smtClean="0"/>
              <a:t>Insurance Exp.</a:t>
            </a:r>
            <a:endParaRPr lang="en-US" dirty="0"/>
          </a:p>
        </p:txBody>
      </p:sp>
      <p:sp>
        <p:nvSpPr>
          <p:cNvPr id="25" name="TextBox 24"/>
          <p:cNvSpPr txBox="1"/>
          <p:nvPr/>
        </p:nvSpPr>
        <p:spPr>
          <a:xfrm>
            <a:off x="645534" y="5423737"/>
            <a:ext cx="1406154" cy="369332"/>
          </a:xfrm>
          <a:prstGeom prst="rect">
            <a:avLst/>
          </a:prstGeom>
          <a:noFill/>
        </p:spPr>
        <p:txBody>
          <a:bodyPr wrap="none" rtlCol="0">
            <a:spAutoFit/>
          </a:bodyPr>
          <a:lstStyle/>
          <a:p>
            <a:r>
              <a:rPr lang="en-US" dirty="0" smtClean="0"/>
              <a:t>Supplies  </a:t>
            </a:r>
            <a:r>
              <a:rPr lang="en-US" dirty="0" err="1" smtClean="0"/>
              <a:t>Exp</a:t>
            </a:r>
            <a:endParaRPr lang="en-US" dirty="0"/>
          </a:p>
        </p:txBody>
      </p:sp>
      <p:sp>
        <p:nvSpPr>
          <p:cNvPr id="26" name="TextBox 25"/>
          <p:cNvSpPr txBox="1"/>
          <p:nvPr/>
        </p:nvSpPr>
        <p:spPr>
          <a:xfrm>
            <a:off x="645534" y="5684603"/>
            <a:ext cx="1289135" cy="369332"/>
          </a:xfrm>
          <a:prstGeom prst="rect">
            <a:avLst/>
          </a:prstGeom>
          <a:noFill/>
        </p:spPr>
        <p:txBody>
          <a:bodyPr wrap="none" rtlCol="0">
            <a:spAutoFit/>
          </a:bodyPr>
          <a:lstStyle/>
          <a:p>
            <a:r>
              <a:rPr lang="en-US" dirty="0"/>
              <a:t>Utilities </a:t>
            </a:r>
            <a:r>
              <a:rPr lang="en-US" dirty="0" err="1"/>
              <a:t>Exp</a:t>
            </a:r>
            <a:endParaRPr lang="en-US" dirty="0"/>
          </a:p>
        </p:txBody>
      </p:sp>
      <p:sp>
        <p:nvSpPr>
          <p:cNvPr id="27" name="TextBox 26"/>
          <p:cNvSpPr txBox="1"/>
          <p:nvPr/>
        </p:nvSpPr>
        <p:spPr>
          <a:xfrm>
            <a:off x="654810" y="6011932"/>
            <a:ext cx="725583" cy="369332"/>
          </a:xfrm>
          <a:prstGeom prst="rect">
            <a:avLst/>
          </a:prstGeom>
          <a:noFill/>
        </p:spPr>
        <p:txBody>
          <a:bodyPr wrap="none" rtlCol="0">
            <a:spAutoFit/>
          </a:bodyPr>
          <a:lstStyle/>
          <a:p>
            <a:r>
              <a:rPr lang="en-US" dirty="0" smtClean="0"/>
              <a:t>Totals</a:t>
            </a:r>
            <a:endParaRPr lang="en-US" dirty="0"/>
          </a:p>
        </p:txBody>
      </p:sp>
      <p:sp>
        <p:nvSpPr>
          <p:cNvPr id="28" name="TextBox 27"/>
          <p:cNvSpPr txBox="1"/>
          <p:nvPr/>
        </p:nvSpPr>
        <p:spPr>
          <a:xfrm>
            <a:off x="2688084" y="1675649"/>
            <a:ext cx="652743" cy="369332"/>
          </a:xfrm>
          <a:prstGeom prst="rect">
            <a:avLst/>
          </a:prstGeom>
          <a:noFill/>
        </p:spPr>
        <p:txBody>
          <a:bodyPr wrap="none" rtlCol="0">
            <a:spAutoFit/>
          </a:bodyPr>
          <a:lstStyle/>
          <a:p>
            <a:r>
              <a:rPr lang="en-US" dirty="0" smtClean="0"/>
              <a:t>5718</a:t>
            </a:r>
            <a:endParaRPr lang="en-US" dirty="0"/>
          </a:p>
        </p:txBody>
      </p:sp>
      <p:sp>
        <p:nvSpPr>
          <p:cNvPr id="29" name="TextBox 28"/>
          <p:cNvSpPr txBox="1"/>
          <p:nvPr/>
        </p:nvSpPr>
        <p:spPr>
          <a:xfrm>
            <a:off x="2688084" y="1903970"/>
            <a:ext cx="535724" cy="369332"/>
          </a:xfrm>
          <a:prstGeom prst="rect">
            <a:avLst/>
          </a:prstGeom>
          <a:noFill/>
        </p:spPr>
        <p:txBody>
          <a:bodyPr wrap="none" rtlCol="0">
            <a:spAutoFit/>
          </a:bodyPr>
          <a:lstStyle/>
          <a:p>
            <a:r>
              <a:rPr lang="en-US" dirty="0" smtClean="0"/>
              <a:t>100</a:t>
            </a:r>
            <a:endParaRPr lang="en-US" dirty="0"/>
          </a:p>
        </p:txBody>
      </p:sp>
      <p:sp>
        <p:nvSpPr>
          <p:cNvPr id="30" name="TextBox 29"/>
          <p:cNvSpPr txBox="1"/>
          <p:nvPr/>
        </p:nvSpPr>
        <p:spPr>
          <a:xfrm>
            <a:off x="2688084" y="2180947"/>
            <a:ext cx="535724" cy="369332"/>
          </a:xfrm>
          <a:prstGeom prst="rect">
            <a:avLst/>
          </a:prstGeom>
          <a:noFill/>
        </p:spPr>
        <p:txBody>
          <a:bodyPr wrap="none" rtlCol="0">
            <a:spAutoFit/>
          </a:bodyPr>
          <a:lstStyle/>
          <a:p>
            <a:r>
              <a:rPr lang="en-US" dirty="0" smtClean="0"/>
              <a:t>150</a:t>
            </a:r>
            <a:endParaRPr lang="en-US" dirty="0"/>
          </a:p>
        </p:txBody>
      </p:sp>
      <p:sp>
        <p:nvSpPr>
          <p:cNvPr id="31" name="TextBox 30"/>
          <p:cNvSpPr txBox="1"/>
          <p:nvPr/>
        </p:nvSpPr>
        <p:spPr>
          <a:xfrm>
            <a:off x="2681460" y="2480058"/>
            <a:ext cx="535724" cy="369332"/>
          </a:xfrm>
          <a:prstGeom prst="rect">
            <a:avLst/>
          </a:prstGeom>
          <a:noFill/>
        </p:spPr>
        <p:txBody>
          <a:bodyPr wrap="none" rtlCol="0">
            <a:spAutoFit/>
          </a:bodyPr>
          <a:lstStyle/>
          <a:p>
            <a:r>
              <a:rPr lang="en-US" dirty="0" smtClean="0"/>
              <a:t>100</a:t>
            </a:r>
            <a:endParaRPr lang="en-US" dirty="0"/>
          </a:p>
        </p:txBody>
      </p:sp>
      <p:sp>
        <p:nvSpPr>
          <p:cNvPr id="32" name="TextBox 31"/>
          <p:cNvSpPr txBox="1"/>
          <p:nvPr/>
        </p:nvSpPr>
        <p:spPr>
          <a:xfrm>
            <a:off x="2681460" y="2708379"/>
            <a:ext cx="652743" cy="369332"/>
          </a:xfrm>
          <a:prstGeom prst="rect">
            <a:avLst/>
          </a:prstGeom>
          <a:noFill/>
        </p:spPr>
        <p:txBody>
          <a:bodyPr wrap="none" rtlCol="0">
            <a:spAutoFit/>
          </a:bodyPr>
          <a:lstStyle/>
          <a:p>
            <a:r>
              <a:rPr lang="en-US" dirty="0" smtClean="0"/>
              <a:t>1025</a:t>
            </a:r>
            <a:endParaRPr lang="en-US" dirty="0"/>
          </a:p>
        </p:txBody>
      </p:sp>
      <p:sp>
        <p:nvSpPr>
          <p:cNvPr id="33" name="TextBox 32"/>
          <p:cNvSpPr txBox="1"/>
          <p:nvPr/>
        </p:nvSpPr>
        <p:spPr>
          <a:xfrm>
            <a:off x="2681460" y="2985356"/>
            <a:ext cx="652743" cy="369332"/>
          </a:xfrm>
          <a:prstGeom prst="rect">
            <a:avLst/>
          </a:prstGeom>
          <a:noFill/>
        </p:spPr>
        <p:txBody>
          <a:bodyPr wrap="none" rtlCol="0">
            <a:spAutoFit/>
          </a:bodyPr>
          <a:lstStyle/>
          <a:p>
            <a:r>
              <a:rPr lang="en-US" dirty="0" smtClean="0"/>
              <a:t>1200</a:t>
            </a:r>
            <a:endParaRPr lang="en-US" dirty="0"/>
          </a:p>
        </p:txBody>
      </p:sp>
      <p:sp>
        <p:nvSpPr>
          <p:cNvPr id="34" name="TextBox 33"/>
          <p:cNvSpPr txBox="1"/>
          <p:nvPr/>
        </p:nvSpPr>
        <p:spPr>
          <a:xfrm>
            <a:off x="3732357" y="3284468"/>
            <a:ext cx="535724" cy="369332"/>
          </a:xfrm>
          <a:prstGeom prst="rect">
            <a:avLst/>
          </a:prstGeom>
          <a:noFill/>
        </p:spPr>
        <p:txBody>
          <a:bodyPr wrap="none" rtlCol="0">
            <a:spAutoFit/>
          </a:bodyPr>
          <a:lstStyle/>
          <a:p>
            <a:r>
              <a:rPr lang="en-US" dirty="0" smtClean="0"/>
              <a:t>200</a:t>
            </a:r>
            <a:endParaRPr lang="en-US" dirty="0"/>
          </a:p>
        </p:txBody>
      </p:sp>
      <p:sp>
        <p:nvSpPr>
          <p:cNvPr id="35" name="TextBox 34"/>
          <p:cNvSpPr txBox="1"/>
          <p:nvPr/>
        </p:nvSpPr>
        <p:spPr>
          <a:xfrm>
            <a:off x="3732357" y="3512789"/>
            <a:ext cx="535724" cy="369332"/>
          </a:xfrm>
          <a:prstGeom prst="rect">
            <a:avLst/>
          </a:prstGeom>
          <a:noFill/>
        </p:spPr>
        <p:txBody>
          <a:bodyPr wrap="none" rtlCol="0">
            <a:spAutoFit/>
          </a:bodyPr>
          <a:lstStyle/>
          <a:p>
            <a:r>
              <a:rPr lang="en-US" dirty="0" smtClean="0"/>
              <a:t>500</a:t>
            </a:r>
            <a:endParaRPr lang="en-US" dirty="0"/>
          </a:p>
        </p:txBody>
      </p:sp>
      <p:sp>
        <p:nvSpPr>
          <p:cNvPr id="36" name="TextBox 35"/>
          <p:cNvSpPr txBox="1"/>
          <p:nvPr/>
        </p:nvSpPr>
        <p:spPr>
          <a:xfrm>
            <a:off x="3732357" y="3789766"/>
            <a:ext cx="652743" cy="369332"/>
          </a:xfrm>
          <a:prstGeom prst="rect">
            <a:avLst/>
          </a:prstGeom>
          <a:noFill/>
        </p:spPr>
        <p:txBody>
          <a:bodyPr wrap="none" rtlCol="0">
            <a:spAutoFit/>
          </a:bodyPr>
          <a:lstStyle/>
          <a:p>
            <a:r>
              <a:rPr lang="en-US" dirty="0" smtClean="0"/>
              <a:t>5000</a:t>
            </a:r>
            <a:endParaRPr lang="en-US" dirty="0"/>
          </a:p>
        </p:txBody>
      </p:sp>
      <p:sp>
        <p:nvSpPr>
          <p:cNvPr id="37" name="TextBox 36"/>
          <p:cNvSpPr txBox="1"/>
          <p:nvPr/>
        </p:nvSpPr>
        <p:spPr>
          <a:xfrm>
            <a:off x="2681460" y="4095492"/>
            <a:ext cx="535724" cy="369332"/>
          </a:xfrm>
          <a:prstGeom prst="rect">
            <a:avLst/>
          </a:prstGeom>
          <a:noFill/>
        </p:spPr>
        <p:txBody>
          <a:bodyPr wrap="none" rtlCol="0">
            <a:spAutoFit/>
          </a:bodyPr>
          <a:lstStyle/>
          <a:p>
            <a:r>
              <a:rPr lang="en-US" dirty="0" smtClean="0"/>
              <a:t>625</a:t>
            </a:r>
            <a:endParaRPr lang="en-US" dirty="0"/>
          </a:p>
        </p:txBody>
      </p:sp>
      <p:sp>
        <p:nvSpPr>
          <p:cNvPr id="38" name="TextBox 37"/>
          <p:cNvSpPr txBox="1"/>
          <p:nvPr/>
        </p:nvSpPr>
        <p:spPr>
          <a:xfrm>
            <a:off x="3690288" y="4644048"/>
            <a:ext cx="652743" cy="369332"/>
          </a:xfrm>
          <a:prstGeom prst="rect">
            <a:avLst/>
          </a:prstGeom>
          <a:noFill/>
        </p:spPr>
        <p:txBody>
          <a:bodyPr wrap="none" rtlCol="0">
            <a:spAutoFit/>
          </a:bodyPr>
          <a:lstStyle/>
          <a:p>
            <a:r>
              <a:rPr lang="en-US" dirty="0" smtClean="0"/>
              <a:t>3565</a:t>
            </a:r>
            <a:endParaRPr lang="en-US" dirty="0"/>
          </a:p>
        </p:txBody>
      </p:sp>
      <p:sp>
        <p:nvSpPr>
          <p:cNvPr id="39" name="TextBox 38"/>
          <p:cNvSpPr txBox="1"/>
          <p:nvPr/>
        </p:nvSpPr>
        <p:spPr>
          <a:xfrm>
            <a:off x="2688084" y="4923606"/>
            <a:ext cx="535724" cy="369332"/>
          </a:xfrm>
          <a:prstGeom prst="rect">
            <a:avLst/>
          </a:prstGeom>
          <a:noFill/>
        </p:spPr>
        <p:txBody>
          <a:bodyPr wrap="none" rtlCol="0">
            <a:spAutoFit/>
          </a:bodyPr>
          <a:lstStyle/>
          <a:p>
            <a:r>
              <a:rPr lang="en-US" dirty="0" smtClean="0"/>
              <a:t>213</a:t>
            </a:r>
            <a:endParaRPr lang="en-US" dirty="0"/>
          </a:p>
        </p:txBody>
      </p:sp>
      <p:sp>
        <p:nvSpPr>
          <p:cNvPr id="40" name="TextBox 39"/>
          <p:cNvSpPr txBox="1"/>
          <p:nvPr/>
        </p:nvSpPr>
        <p:spPr>
          <a:xfrm>
            <a:off x="2688084" y="5232218"/>
            <a:ext cx="184731" cy="369332"/>
          </a:xfrm>
          <a:prstGeom prst="rect">
            <a:avLst/>
          </a:prstGeom>
          <a:noFill/>
        </p:spPr>
        <p:txBody>
          <a:bodyPr wrap="none" rtlCol="0">
            <a:spAutoFit/>
          </a:bodyPr>
          <a:lstStyle/>
          <a:p>
            <a:endParaRPr lang="en-US" dirty="0"/>
          </a:p>
        </p:txBody>
      </p:sp>
      <p:sp>
        <p:nvSpPr>
          <p:cNvPr id="41" name="TextBox 40"/>
          <p:cNvSpPr txBox="1"/>
          <p:nvPr/>
        </p:nvSpPr>
        <p:spPr>
          <a:xfrm>
            <a:off x="2688084" y="5522289"/>
            <a:ext cx="184731" cy="369332"/>
          </a:xfrm>
          <a:prstGeom prst="rect">
            <a:avLst/>
          </a:prstGeom>
          <a:noFill/>
        </p:spPr>
        <p:txBody>
          <a:bodyPr wrap="none" rtlCol="0">
            <a:spAutoFit/>
          </a:bodyPr>
          <a:lstStyle/>
          <a:p>
            <a:endParaRPr lang="en-US" dirty="0"/>
          </a:p>
        </p:txBody>
      </p:sp>
      <p:sp>
        <p:nvSpPr>
          <p:cNvPr id="42" name="TextBox 41"/>
          <p:cNvSpPr txBox="1"/>
          <p:nvPr/>
        </p:nvSpPr>
        <p:spPr>
          <a:xfrm>
            <a:off x="2688084" y="5747752"/>
            <a:ext cx="535724" cy="646331"/>
          </a:xfrm>
          <a:prstGeom prst="rect">
            <a:avLst/>
          </a:prstGeom>
          <a:noFill/>
        </p:spPr>
        <p:txBody>
          <a:bodyPr wrap="none" rtlCol="0">
            <a:spAutoFit/>
          </a:bodyPr>
          <a:lstStyle/>
          <a:p>
            <a:r>
              <a:rPr lang="en-US" dirty="0" smtClean="0"/>
              <a:t>134</a:t>
            </a:r>
          </a:p>
          <a:p>
            <a:endParaRPr lang="en-US" dirty="0"/>
          </a:p>
        </p:txBody>
      </p:sp>
      <p:sp>
        <p:nvSpPr>
          <p:cNvPr id="43" name="TextBox 42"/>
          <p:cNvSpPr txBox="1"/>
          <p:nvPr/>
        </p:nvSpPr>
        <p:spPr>
          <a:xfrm>
            <a:off x="2629574" y="6010614"/>
            <a:ext cx="652743" cy="369332"/>
          </a:xfrm>
          <a:prstGeom prst="rect">
            <a:avLst/>
          </a:prstGeom>
          <a:noFill/>
        </p:spPr>
        <p:txBody>
          <a:bodyPr wrap="none" rtlCol="0">
            <a:spAutoFit/>
          </a:bodyPr>
          <a:lstStyle/>
          <a:p>
            <a:r>
              <a:rPr lang="en-US" dirty="0" smtClean="0"/>
              <a:t>9265</a:t>
            </a:r>
            <a:endParaRPr lang="en-US" dirty="0"/>
          </a:p>
        </p:txBody>
      </p:sp>
      <p:sp>
        <p:nvSpPr>
          <p:cNvPr id="44" name="TextBox 43"/>
          <p:cNvSpPr txBox="1"/>
          <p:nvPr/>
        </p:nvSpPr>
        <p:spPr>
          <a:xfrm>
            <a:off x="3732357" y="6010614"/>
            <a:ext cx="652743" cy="369332"/>
          </a:xfrm>
          <a:prstGeom prst="rect">
            <a:avLst/>
          </a:prstGeom>
          <a:noFill/>
        </p:spPr>
        <p:txBody>
          <a:bodyPr wrap="none" rtlCol="0">
            <a:spAutoFit/>
          </a:bodyPr>
          <a:lstStyle/>
          <a:p>
            <a:r>
              <a:rPr lang="en-US" dirty="0" smtClean="0"/>
              <a:t>9265</a:t>
            </a:r>
            <a:endParaRPr lang="en-US" dirty="0"/>
          </a:p>
        </p:txBody>
      </p:sp>
      <p:sp>
        <p:nvSpPr>
          <p:cNvPr id="45" name="TextBox 44"/>
          <p:cNvSpPr txBox="1"/>
          <p:nvPr/>
        </p:nvSpPr>
        <p:spPr>
          <a:xfrm>
            <a:off x="9388546" y="2712952"/>
            <a:ext cx="535724" cy="369332"/>
          </a:xfrm>
          <a:prstGeom prst="rect">
            <a:avLst/>
          </a:prstGeom>
          <a:noFill/>
        </p:spPr>
        <p:txBody>
          <a:bodyPr wrap="none" rtlCol="0">
            <a:spAutoFit/>
          </a:bodyPr>
          <a:lstStyle/>
          <a:p>
            <a:r>
              <a:rPr lang="en-US" dirty="0" smtClean="0"/>
              <a:t>900</a:t>
            </a:r>
            <a:endParaRPr lang="en-US" dirty="0"/>
          </a:p>
        </p:txBody>
      </p:sp>
      <p:sp>
        <p:nvSpPr>
          <p:cNvPr id="46" name="TextBox 45"/>
          <p:cNvSpPr txBox="1"/>
          <p:nvPr/>
        </p:nvSpPr>
        <p:spPr>
          <a:xfrm>
            <a:off x="6060557" y="2702958"/>
            <a:ext cx="535724" cy="369332"/>
          </a:xfrm>
          <a:prstGeom prst="rect">
            <a:avLst/>
          </a:prstGeom>
          <a:noFill/>
        </p:spPr>
        <p:txBody>
          <a:bodyPr wrap="none" rtlCol="0">
            <a:spAutoFit/>
          </a:bodyPr>
          <a:lstStyle/>
          <a:p>
            <a:r>
              <a:rPr lang="en-US" dirty="0" smtClean="0"/>
              <a:t>125</a:t>
            </a:r>
            <a:endParaRPr lang="en-US" dirty="0"/>
          </a:p>
        </p:txBody>
      </p:sp>
      <p:sp>
        <p:nvSpPr>
          <p:cNvPr id="47" name="TextBox 46"/>
          <p:cNvSpPr txBox="1"/>
          <p:nvPr/>
        </p:nvSpPr>
        <p:spPr>
          <a:xfrm>
            <a:off x="5022109" y="5449713"/>
            <a:ext cx="535724" cy="369332"/>
          </a:xfrm>
          <a:prstGeom prst="rect">
            <a:avLst/>
          </a:prstGeom>
          <a:noFill/>
        </p:spPr>
        <p:txBody>
          <a:bodyPr wrap="none" rtlCol="0">
            <a:spAutoFit/>
          </a:bodyPr>
          <a:lstStyle/>
          <a:p>
            <a:r>
              <a:rPr lang="en-US" dirty="0" smtClean="0"/>
              <a:t>125</a:t>
            </a:r>
            <a:endParaRPr lang="en-US" dirty="0"/>
          </a:p>
        </p:txBody>
      </p:sp>
      <p:sp>
        <p:nvSpPr>
          <p:cNvPr id="48" name="TextBox 47"/>
          <p:cNvSpPr txBox="1"/>
          <p:nvPr/>
        </p:nvSpPr>
        <p:spPr>
          <a:xfrm>
            <a:off x="9262997" y="2996791"/>
            <a:ext cx="652743" cy="369332"/>
          </a:xfrm>
          <a:prstGeom prst="rect">
            <a:avLst/>
          </a:prstGeom>
          <a:noFill/>
        </p:spPr>
        <p:txBody>
          <a:bodyPr wrap="none" rtlCol="0">
            <a:spAutoFit/>
          </a:bodyPr>
          <a:lstStyle/>
          <a:p>
            <a:r>
              <a:rPr lang="en-US" dirty="0" smtClean="0"/>
              <a:t>1100</a:t>
            </a:r>
            <a:endParaRPr lang="en-US" dirty="0"/>
          </a:p>
        </p:txBody>
      </p:sp>
      <p:sp>
        <p:nvSpPr>
          <p:cNvPr id="49" name="TextBox 48"/>
          <p:cNvSpPr txBox="1"/>
          <p:nvPr/>
        </p:nvSpPr>
        <p:spPr>
          <a:xfrm>
            <a:off x="6062602" y="2991335"/>
            <a:ext cx="535724" cy="369332"/>
          </a:xfrm>
          <a:prstGeom prst="rect">
            <a:avLst/>
          </a:prstGeom>
          <a:noFill/>
        </p:spPr>
        <p:txBody>
          <a:bodyPr wrap="none" rtlCol="0">
            <a:spAutoFit/>
          </a:bodyPr>
          <a:lstStyle/>
          <a:p>
            <a:r>
              <a:rPr lang="en-US" dirty="0" smtClean="0"/>
              <a:t>100</a:t>
            </a:r>
            <a:endParaRPr lang="en-US" dirty="0"/>
          </a:p>
        </p:txBody>
      </p:sp>
      <p:sp>
        <p:nvSpPr>
          <p:cNvPr id="50" name="TextBox 49"/>
          <p:cNvSpPr txBox="1"/>
          <p:nvPr/>
        </p:nvSpPr>
        <p:spPr>
          <a:xfrm>
            <a:off x="5013526" y="5185194"/>
            <a:ext cx="535724" cy="369332"/>
          </a:xfrm>
          <a:prstGeom prst="rect">
            <a:avLst/>
          </a:prstGeom>
          <a:noFill/>
        </p:spPr>
        <p:txBody>
          <a:bodyPr wrap="none" rtlCol="0">
            <a:spAutoFit/>
          </a:bodyPr>
          <a:lstStyle/>
          <a:p>
            <a:r>
              <a:rPr lang="en-US" dirty="0" smtClean="0"/>
              <a:t>100</a:t>
            </a:r>
            <a:endParaRPr lang="en-US" dirty="0"/>
          </a:p>
        </p:txBody>
      </p:sp>
      <p:sp>
        <p:nvSpPr>
          <p:cNvPr id="51" name="TextBox 50"/>
          <p:cNvSpPr txBox="1"/>
          <p:nvPr/>
        </p:nvSpPr>
        <p:spPr>
          <a:xfrm>
            <a:off x="5015572" y="6017752"/>
            <a:ext cx="535724" cy="369332"/>
          </a:xfrm>
          <a:prstGeom prst="rect">
            <a:avLst/>
          </a:prstGeom>
          <a:noFill/>
        </p:spPr>
        <p:txBody>
          <a:bodyPr wrap="none" rtlCol="0">
            <a:spAutoFit/>
          </a:bodyPr>
          <a:lstStyle/>
          <a:p>
            <a:r>
              <a:rPr lang="en-US" dirty="0" smtClean="0"/>
              <a:t>225</a:t>
            </a:r>
            <a:endParaRPr lang="en-US" dirty="0"/>
          </a:p>
        </p:txBody>
      </p:sp>
      <p:sp>
        <p:nvSpPr>
          <p:cNvPr id="52" name="TextBox 51"/>
          <p:cNvSpPr txBox="1"/>
          <p:nvPr/>
        </p:nvSpPr>
        <p:spPr>
          <a:xfrm>
            <a:off x="6029209" y="6021294"/>
            <a:ext cx="535724" cy="369332"/>
          </a:xfrm>
          <a:prstGeom prst="rect">
            <a:avLst/>
          </a:prstGeom>
          <a:noFill/>
        </p:spPr>
        <p:txBody>
          <a:bodyPr wrap="none" rtlCol="0">
            <a:spAutoFit/>
          </a:bodyPr>
          <a:lstStyle/>
          <a:p>
            <a:r>
              <a:rPr lang="en-US" dirty="0" smtClean="0"/>
              <a:t>225</a:t>
            </a:r>
            <a:endParaRPr lang="en-US" dirty="0"/>
          </a:p>
        </p:txBody>
      </p:sp>
    </p:spTree>
    <p:extLst>
      <p:ext uri="{BB962C8B-B14F-4D97-AF65-F5344CB8AC3E}">
        <p14:creationId xmlns:p14="http://schemas.microsoft.com/office/powerpoint/2010/main" val="1902180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1000"/>
                                        <p:tgtEl>
                                          <p:spTgt spid="10"/>
                                        </p:tgtEl>
                                      </p:cBhvr>
                                    </p:animEffect>
                                    <p:anim calcmode="lin" valueType="num">
                                      <p:cBhvr>
                                        <p:cTn id="23" dur="1000" fill="hold"/>
                                        <p:tgtEl>
                                          <p:spTgt spid="10"/>
                                        </p:tgtEl>
                                        <p:attrNameLst>
                                          <p:attrName>ppt_x</p:attrName>
                                        </p:attrNameLst>
                                      </p:cBhvr>
                                      <p:tavLst>
                                        <p:tav tm="0">
                                          <p:val>
                                            <p:strVal val="#ppt_x"/>
                                          </p:val>
                                        </p:tav>
                                        <p:tav tm="100000">
                                          <p:val>
                                            <p:strVal val="#ppt_x"/>
                                          </p:val>
                                        </p:tav>
                                      </p:tavLst>
                                    </p:anim>
                                    <p:anim calcmode="lin" valueType="num">
                                      <p:cBhvr>
                                        <p:cTn id="24" dur="1000" fill="hold"/>
                                        <p:tgtEl>
                                          <p:spTgt spid="10"/>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fade">
                                      <p:cBhvr>
                                        <p:cTn id="27" dur="1000"/>
                                        <p:tgtEl>
                                          <p:spTgt spid="28"/>
                                        </p:tgtEl>
                                      </p:cBhvr>
                                    </p:animEffect>
                                    <p:anim calcmode="lin" valueType="num">
                                      <p:cBhvr>
                                        <p:cTn id="28" dur="1000" fill="hold"/>
                                        <p:tgtEl>
                                          <p:spTgt spid="28"/>
                                        </p:tgtEl>
                                        <p:attrNameLst>
                                          <p:attrName>ppt_x</p:attrName>
                                        </p:attrNameLst>
                                      </p:cBhvr>
                                      <p:tavLst>
                                        <p:tav tm="0">
                                          <p:val>
                                            <p:strVal val="#ppt_x"/>
                                          </p:val>
                                        </p:tav>
                                        <p:tav tm="100000">
                                          <p:val>
                                            <p:strVal val="#ppt_x"/>
                                          </p:val>
                                        </p:tav>
                                      </p:tavLst>
                                    </p:anim>
                                    <p:anim calcmode="lin" valueType="num">
                                      <p:cBhvr>
                                        <p:cTn id="29" dur="1000" fill="hold"/>
                                        <p:tgtEl>
                                          <p:spTgt spid="28"/>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29"/>
                                        </p:tgtEl>
                                        <p:attrNameLst>
                                          <p:attrName>style.visibility</p:attrName>
                                        </p:attrNameLst>
                                      </p:cBhvr>
                                      <p:to>
                                        <p:strVal val="visible"/>
                                      </p:to>
                                    </p:set>
                                    <p:animEffect transition="in" filter="fade">
                                      <p:cBhvr>
                                        <p:cTn id="32" dur="1000"/>
                                        <p:tgtEl>
                                          <p:spTgt spid="29"/>
                                        </p:tgtEl>
                                      </p:cBhvr>
                                    </p:animEffect>
                                    <p:anim calcmode="lin" valueType="num">
                                      <p:cBhvr>
                                        <p:cTn id="33" dur="1000" fill="hold"/>
                                        <p:tgtEl>
                                          <p:spTgt spid="29"/>
                                        </p:tgtEl>
                                        <p:attrNameLst>
                                          <p:attrName>ppt_x</p:attrName>
                                        </p:attrNameLst>
                                      </p:cBhvr>
                                      <p:tavLst>
                                        <p:tav tm="0">
                                          <p:val>
                                            <p:strVal val="#ppt_x"/>
                                          </p:val>
                                        </p:tav>
                                        <p:tav tm="100000">
                                          <p:val>
                                            <p:strVal val="#ppt_x"/>
                                          </p:val>
                                        </p:tav>
                                      </p:tavLst>
                                    </p:anim>
                                    <p:anim calcmode="lin" valueType="num">
                                      <p:cBhvr>
                                        <p:cTn id="34" dur="1000" fill="hold"/>
                                        <p:tgtEl>
                                          <p:spTgt spid="29"/>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30"/>
                                        </p:tgtEl>
                                        <p:attrNameLst>
                                          <p:attrName>style.visibility</p:attrName>
                                        </p:attrNameLst>
                                      </p:cBhvr>
                                      <p:to>
                                        <p:strVal val="visible"/>
                                      </p:to>
                                    </p:set>
                                    <p:animEffect transition="in" filter="fade">
                                      <p:cBhvr>
                                        <p:cTn id="37" dur="1000"/>
                                        <p:tgtEl>
                                          <p:spTgt spid="30"/>
                                        </p:tgtEl>
                                      </p:cBhvr>
                                    </p:animEffect>
                                    <p:anim calcmode="lin" valueType="num">
                                      <p:cBhvr>
                                        <p:cTn id="38" dur="1000" fill="hold"/>
                                        <p:tgtEl>
                                          <p:spTgt spid="30"/>
                                        </p:tgtEl>
                                        <p:attrNameLst>
                                          <p:attrName>ppt_x</p:attrName>
                                        </p:attrNameLst>
                                      </p:cBhvr>
                                      <p:tavLst>
                                        <p:tav tm="0">
                                          <p:val>
                                            <p:strVal val="#ppt_x"/>
                                          </p:val>
                                        </p:tav>
                                        <p:tav tm="100000">
                                          <p:val>
                                            <p:strVal val="#ppt_x"/>
                                          </p:val>
                                        </p:tav>
                                      </p:tavLst>
                                    </p:anim>
                                    <p:anim calcmode="lin" valueType="num">
                                      <p:cBhvr>
                                        <p:cTn id="39" dur="1000" fill="hold"/>
                                        <p:tgtEl>
                                          <p:spTgt spid="30"/>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31"/>
                                        </p:tgtEl>
                                        <p:attrNameLst>
                                          <p:attrName>style.visibility</p:attrName>
                                        </p:attrNameLst>
                                      </p:cBhvr>
                                      <p:to>
                                        <p:strVal val="visible"/>
                                      </p:to>
                                    </p:set>
                                    <p:animEffect transition="in" filter="fade">
                                      <p:cBhvr>
                                        <p:cTn id="42" dur="1000"/>
                                        <p:tgtEl>
                                          <p:spTgt spid="31"/>
                                        </p:tgtEl>
                                      </p:cBhvr>
                                    </p:animEffect>
                                    <p:anim calcmode="lin" valueType="num">
                                      <p:cBhvr>
                                        <p:cTn id="43" dur="1000" fill="hold"/>
                                        <p:tgtEl>
                                          <p:spTgt spid="31"/>
                                        </p:tgtEl>
                                        <p:attrNameLst>
                                          <p:attrName>ppt_x</p:attrName>
                                        </p:attrNameLst>
                                      </p:cBhvr>
                                      <p:tavLst>
                                        <p:tav tm="0">
                                          <p:val>
                                            <p:strVal val="#ppt_x"/>
                                          </p:val>
                                        </p:tav>
                                        <p:tav tm="100000">
                                          <p:val>
                                            <p:strVal val="#ppt_x"/>
                                          </p:val>
                                        </p:tav>
                                      </p:tavLst>
                                    </p:anim>
                                    <p:anim calcmode="lin" valueType="num">
                                      <p:cBhvr>
                                        <p:cTn id="44" dur="1000" fill="hold"/>
                                        <p:tgtEl>
                                          <p:spTgt spid="31"/>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32"/>
                                        </p:tgtEl>
                                        <p:attrNameLst>
                                          <p:attrName>style.visibility</p:attrName>
                                        </p:attrNameLst>
                                      </p:cBhvr>
                                      <p:to>
                                        <p:strVal val="visible"/>
                                      </p:to>
                                    </p:set>
                                    <p:animEffect transition="in" filter="fade">
                                      <p:cBhvr>
                                        <p:cTn id="47" dur="1000"/>
                                        <p:tgtEl>
                                          <p:spTgt spid="32"/>
                                        </p:tgtEl>
                                      </p:cBhvr>
                                    </p:animEffect>
                                    <p:anim calcmode="lin" valueType="num">
                                      <p:cBhvr>
                                        <p:cTn id="48" dur="1000" fill="hold"/>
                                        <p:tgtEl>
                                          <p:spTgt spid="32"/>
                                        </p:tgtEl>
                                        <p:attrNameLst>
                                          <p:attrName>ppt_x</p:attrName>
                                        </p:attrNameLst>
                                      </p:cBhvr>
                                      <p:tavLst>
                                        <p:tav tm="0">
                                          <p:val>
                                            <p:strVal val="#ppt_x"/>
                                          </p:val>
                                        </p:tav>
                                        <p:tav tm="100000">
                                          <p:val>
                                            <p:strVal val="#ppt_x"/>
                                          </p:val>
                                        </p:tav>
                                      </p:tavLst>
                                    </p:anim>
                                    <p:anim calcmode="lin" valueType="num">
                                      <p:cBhvr>
                                        <p:cTn id="49" dur="1000" fill="hold"/>
                                        <p:tgtEl>
                                          <p:spTgt spid="32"/>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33"/>
                                        </p:tgtEl>
                                        <p:attrNameLst>
                                          <p:attrName>style.visibility</p:attrName>
                                        </p:attrNameLst>
                                      </p:cBhvr>
                                      <p:to>
                                        <p:strVal val="visible"/>
                                      </p:to>
                                    </p:set>
                                    <p:animEffect transition="in" filter="fade">
                                      <p:cBhvr>
                                        <p:cTn id="52" dur="1000"/>
                                        <p:tgtEl>
                                          <p:spTgt spid="33"/>
                                        </p:tgtEl>
                                      </p:cBhvr>
                                    </p:animEffect>
                                    <p:anim calcmode="lin" valueType="num">
                                      <p:cBhvr>
                                        <p:cTn id="53" dur="1000" fill="hold"/>
                                        <p:tgtEl>
                                          <p:spTgt spid="33"/>
                                        </p:tgtEl>
                                        <p:attrNameLst>
                                          <p:attrName>ppt_x</p:attrName>
                                        </p:attrNameLst>
                                      </p:cBhvr>
                                      <p:tavLst>
                                        <p:tav tm="0">
                                          <p:val>
                                            <p:strVal val="#ppt_x"/>
                                          </p:val>
                                        </p:tav>
                                        <p:tav tm="100000">
                                          <p:val>
                                            <p:strVal val="#ppt_x"/>
                                          </p:val>
                                        </p:tav>
                                      </p:tavLst>
                                    </p:anim>
                                    <p:anim calcmode="lin" valueType="num">
                                      <p:cBhvr>
                                        <p:cTn id="54" dur="1000" fill="hold"/>
                                        <p:tgtEl>
                                          <p:spTgt spid="33"/>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34"/>
                                        </p:tgtEl>
                                        <p:attrNameLst>
                                          <p:attrName>style.visibility</p:attrName>
                                        </p:attrNameLst>
                                      </p:cBhvr>
                                      <p:to>
                                        <p:strVal val="visible"/>
                                      </p:to>
                                    </p:set>
                                    <p:animEffect transition="in" filter="fade">
                                      <p:cBhvr>
                                        <p:cTn id="57" dur="1000"/>
                                        <p:tgtEl>
                                          <p:spTgt spid="34"/>
                                        </p:tgtEl>
                                      </p:cBhvr>
                                    </p:animEffect>
                                    <p:anim calcmode="lin" valueType="num">
                                      <p:cBhvr>
                                        <p:cTn id="58" dur="1000" fill="hold"/>
                                        <p:tgtEl>
                                          <p:spTgt spid="34"/>
                                        </p:tgtEl>
                                        <p:attrNameLst>
                                          <p:attrName>ppt_x</p:attrName>
                                        </p:attrNameLst>
                                      </p:cBhvr>
                                      <p:tavLst>
                                        <p:tav tm="0">
                                          <p:val>
                                            <p:strVal val="#ppt_x"/>
                                          </p:val>
                                        </p:tav>
                                        <p:tav tm="100000">
                                          <p:val>
                                            <p:strVal val="#ppt_x"/>
                                          </p:val>
                                        </p:tav>
                                      </p:tavLst>
                                    </p:anim>
                                    <p:anim calcmode="lin" valueType="num">
                                      <p:cBhvr>
                                        <p:cTn id="59" dur="1000" fill="hold"/>
                                        <p:tgtEl>
                                          <p:spTgt spid="34"/>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35"/>
                                        </p:tgtEl>
                                        <p:attrNameLst>
                                          <p:attrName>style.visibility</p:attrName>
                                        </p:attrNameLst>
                                      </p:cBhvr>
                                      <p:to>
                                        <p:strVal val="visible"/>
                                      </p:to>
                                    </p:set>
                                    <p:animEffect transition="in" filter="fade">
                                      <p:cBhvr>
                                        <p:cTn id="62" dur="1000"/>
                                        <p:tgtEl>
                                          <p:spTgt spid="35"/>
                                        </p:tgtEl>
                                      </p:cBhvr>
                                    </p:animEffect>
                                    <p:anim calcmode="lin" valueType="num">
                                      <p:cBhvr>
                                        <p:cTn id="63" dur="1000" fill="hold"/>
                                        <p:tgtEl>
                                          <p:spTgt spid="35"/>
                                        </p:tgtEl>
                                        <p:attrNameLst>
                                          <p:attrName>ppt_x</p:attrName>
                                        </p:attrNameLst>
                                      </p:cBhvr>
                                      <p:tavLst>
                                        <p:tav tm="0">
                                          <p:val>
                                            <p:strVal val="#ppt_x"/>
                                          </p:val>
                                        </p:tav>
                                        <p:tav tm="100000">
                                          <p:val>
                                            <p:strVal val="#ppt_x"/>
                                          </p:val>
                                        </p:tav>
                                      </p:tavLst>
                                    </p:anim>
                                    <p:anim calcmode="lin" valueType="num">
                                      <p:cBhvr>
                                        <p:cTn id="64" dur="1000" fill="hold"/>
                                        <p:tgtEl>
                                          <p:spTgt spid="35"/>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36"/>
                                        </p:tgtEl>
                                        <p:attrNameLst>
                                          <p:attrName>style.visibility</p:attrName>
                                        </p:attrNameLst>
                                      </p:cBhvr>
                                      <p:to>
                                        <p:strVal val="visible"/>
                                      </p:to>
                                    </p:set>
                                    <p:animEffect transition="in" filter="fade">
                                      <p:cBhvr>
                                        <p:cTn id="67" dur="1000"/>
                                        <p:tgtEl>
                                          <p:spTgt spid="36"/>
                                        </p:tgtEl>
                                      </p:cBhvr>
                                    </p:animEffect>
                                    <p:anim calcmode="lin" valueType="num">
                                      <p:cBhvr>
                                        <p:cTn id="68" dur="1000" fill="hold"/>
                                        <p:tgtEl>
                                          <p:spTgt spid="36"/>
                                        </p:tgtEl>
                                        <p:attrNameLst>
                                          <p:attrName>ppt_x</p:attrName>
                                        </p:attrNameLst>
                                      </p:cBhvr>
                                      <p:tavLst>
                                        <p:tav tm="0">
                                          <p:val>
                                            <p:strVal val="#ppt_x"/>
                                          </p:val>
                                        </p:tav>
                                        <p:tav tm="100000">
                                          <p:val>
                                            <p:strVal val="#ppt_x"/>
                                          </p:val>
                                        </p:tav>
                                      </p:tavLst>
                                    </p:anim>
                                    <p:anim calcmode="lin" valueType="num">
                                      <p:cBhvr>
                                        <p:cTn id="69" dur="1000" fill="hold"/>
                                        <p:tgtEl>
                                          <p:spTgt spid="36"/>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0"/>
                                  </p:stCondLst>
                                  <p:childTnLst>
                                    <p:set>
                                      <p:cBhvr>
                                        <p:cTn id="71" dur="1" fill="hold">
                                          <p:stCondLst>
                                            <p:cond delay="0"/>
                                          </p:stCondLst>
                                        </p:cTn>
                                        <p:tgtEl>
                                          <p:spTgt spid="37"/>
                                        </p:tgtEl>
                                        <p:attrNameLst>
                                          <p:attrName>style.visibility</p:attrName>
                                        </p:attrNameLst>
                                      </p:cBhvr>
                                      <p:to>
                                        <p:strVal val="visible"/>
                                      </p:to>
                                    </p:set>
                                    <p:animEffect transition="in" filter="fade">
                                      <p:cBhvr>
                                        <p:cTn id="72" dur="1000"/>
                                        <p:tgtEl>
                                          <p:spTgt spid="37"/>
                                        </p:tgtEl>
                                      </p:cBhvr>
                                    </p:animEffect>
                                    <p:anim calcmode="lin" valueType="num">
                                      <p:cBhvr>
                                        <p:cTn id="73" dur="1000" fill="hold"/>
                                        <p:tgtEl>
                                          <p:spTgt spid="37"/>
                                        </p:tgtEl>
                                        <p:attrNameLst>
                                          <p:attrName>ppt_x</p:attrName>
                                        </p:attrNameLst>
                                      </p:cBhvr>
                                      <p:tavLst>
                                        <p:tav tm="0">
                                          <p:val>
                                            <p:strVal val="#ppt_x"/>
                                          </p:val>
                                        </p:tav>
                                        <p:tav tm="100000">
                                          <p:val>
                                            <p:strVal val="#ppt_x"/>
                                          </p:val>
                                        </p:tav>
                                      </p:tavLst>
                                    </p:anim>
                                    <p:anim calcmode="lin" valueType="num">
                                      <p:cBhvr>
                                        <p:cTn id="74" dur="1000" fill="hold"/>
                                        <p:tgtEl>
                                          <p:spTgt spid="37"/>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38"/>
                                        </p:tgtEl>
                                        <p:attrNameLst>
                                          <p:attrName>style.visibility</p:attrName>
                                        </p:attrNameLst>
                                      </p:cBhvr>
                                      <p:to>
                                        <p:strVal val="visible"/>
                                      </p:to>
                                    </p:set>
                                    <p:animEffect transition="in" filter="fade">
                                      <p:cBhvr>
                                        <p:cTn id="77" dur="1000"/>
                                        <p:tgtEl>
                                          <p:spTgt spid="38"/>
                                        </p:tgtEl>
                                      </p:cBhvr>
                                    </p:animEffect>
                                    <p:anim calcmode="lin" valueType="num">
                                      <p:cBhvr>
                                        <p:cTn id="78" dur="1000" fill="hold"/>
                                        <p:tgtEl>
                                          <p:spTgt spid="38"/>
                                        </p:tgtEl>
                                        <p:attrNameLst>
                                          <p:attrName>ppt_x</p:attrName>
                                        </p:attrNameLst>
                                      </p:cBhvr>
                                      <p:tavLst>
                                        <p:tav tm="0">
                                          <p:val>
                                            <p:strVal val="#ppt_x"/>
                                          </p:val>
                                        </p:tav>
                                        <p:tav tm="100000">
                                          <p:val>
                                            <p:strVal val="#ppt_x"/>
                                          </p:val>
                                        </p:tav>
                                      </p:tavLst>
                                    </p:anim>
                                    <p:anim calcmode="lin" valueType="num">
                                      <p:cBhvr>
                                        <p:cTn id="79" dur="1000" fill="hold"/>
                                        <p:tgtEl>
                                          <p:spTgt spid="38"/>
                                        </p:tgtEl>
                                        <p:attrNameLst>
                                          <p:attrName>ppt_y</p:attrName>
                                        </p:attrNameLst>
                                      </p:cBhvr>
                                      <p:tavLst>
                                        <p:tav tm="0">
                                          <p:val>
                                            <p:strVal val="#ppt_y+.1"/>
                                          </p:val>
                                        </p:tav>
                                        <p:tav tm="100000">
                                          <p:val>
                                            <p:strVal val="#ppt_y"/>
                                          </p:val>
                                        </p:tav>
                                      </p:tavLst>
                                    </p:anim>
                                  </p:childTnLst>
                                </p:cTn>
                              </p:par>
                              <p:par>
                                <p:cTn id="80" presetID="42" presetClass="entr" presetSubtype="0" fill="hold" grpId="0" nodeType="withEffect">
                                  <p:stCondLst>
                                    <p:cond delay="0"/>
                                  </p:stCondLst>
                                  <p:childTnLst>
                                    <p:set>
                                      <p:cBhvr>
                                        <p:cTn id="81" dur="1" fill="hold">
                                          <p:stCondLst>
                                            <p:cond delay="0"/>
                                          </p:stCondLst>
                                        </p:cTn>
                                        <p:tgtEl>
                                          <p:spTgt spid="39"/>
                                        </p:tgtEl>
                                        <p:attrNameLst>
                                          <p:attrName>style.visibility</p:attrName>
                                        </p:attrNameLst>
                                      </p:cBhvr>
                                      <p:to>
                                        <p:strVal val="visible"/>
                                      </p:to>
                                    </p:set>
                                    <p:animEffect transition="in" filter="fade">
                                      <p:cBhvr>
                                        <p:cTn id="82" dur="1000"/>
                                        <p:tgtEl>
                                          <p:spTgt spid="39"/>
                                        </p:tgtEl>
                                      </p:cBhvr>
                                    </p:animEffect>
                                    <p:anim calcmode="lin" valueType="num">
                                      <p:cBhvr>
                                        <p:cTn id="83" dur="1000" fill="hold"/>
                                        <p:tgtEl>
                                          <p:spTgt spid="39"/>
                                        </p:tgtEl>
                                        <p:attrNameLst>
                                          <p:attrName>ppt_x</p:attrName>
                                        </p:attrNameLst>
                                      </p:cBhvr>
                                      <p:tavLst>
                                        <p:tav tm="0">
                                          <p:val>
                                            <p:strVal val="#ppt_x"/>
                                          </p:val>
                                        </p:tav>
                                        <p:tav tm="100000">
                                          <p:val>
                                            <p:strVal val="#ppt_x"/>
                                          </p:val>
                                        </p:tav>
                                      </p:tavLst>
                                    </p:anim>
                                    <p:anim calcmode="lin" valueType="num">
                                      <p:cBhvr>
                                        <p:cTn id="84" dur="1000" fill="hold"/>
                                        <p:tgtEl>
                                          <p:spTgt spid="39"/>
                                        </p:tgtEl>
                                        <p:attrNameLst>
                                          <p:attrName>ppt_y</p:attrName>
                                        </p:attrNameLst>
                                      </p:cBhvr>
                                      <p:tavLst>
                                        <p:tav tm="0">
                                          <p:val>
                                            <p:strVal val="#ppt_y+.1"/>
                                          </p:val>
                                        </p:tav>
                                        <p:tav tm="100000">
                                          <p:val>
                                            <p:strVal val="#ppt_y"/>
                                          </p:val>
                                        </p:tav>
                                      </p:tavLst>
                                    </p:anim>
                                  </p:childTnLst>
                                </p:cTn>
                              </p:par>
                              <p:par>
                                <p:cTn id="85" presetID="42" presetClass="entr" presetSubtype="0" fill="hold" grpId="0" nodeType="withEffect">
                                  <p:stCondLst>
                                    <p:cond delay="0"/>
                                  </p:stCondLst>
                                  <p:childTnLst>
                                    <p:set>
                                      <p:cBhvr>
                                        <p:cTn id="86" dur="1" fill="hold">
                                          <p:stCondLst>
                                            <p:cond delay="0"/>
                                          </p:stCondLst>
                                        </p:cTn>
                                        <p:tgtEl>
                                          <p:spTgt spid="42"/>
                                        </p:tgtEl>
                                        <p:attrNameLst>
                                          <p:attrName>style.visibility</p:attrName>
                                        </p:attrNameLst>
                                      </p:cBhvr>
                                      <p:to>
                                        <p:strVal val="visible"/>
                                      </p:to>
                                    </p:set>
                                    <p:animEffect transition="in" filter="fade">
                                      <p:cBhvr>
                                        <p:cTn id="87" dur="1000"/>
                                        <p:tgtEl>
                                          <p:spTgt spid="42"/>
                                        </p:tgtEl>
                                      </p:cBhvr>
                                    </p:animEffect>
                                    <p:anim calcmode="lin" valueType="num">
                                      <p:cBhvr>
                                        <p:cTn id="88" dur="1000" fill="hold"/>
                                        <p:tgtEl>
                                          <p:spTgt spid="42"/>
                                        </p:tgtEl>
                                        <p:attrNameLst>
                                          <p:attrName>ppt_x</p:attrName>
                                        </p:attrNameLst>
                                      </p:cBhvr>
                                      <p:tavLst>
                                        <p:tav tm="0">
                                          <p:val>
                                            <p:strVal val="#ppt_x"/>
                                          </p:val>
                                        </p:tav>
                                        <p:tav tm="100000">
                                          <p:val>
                                            <p:strVal val="#ppt_x"/>
                                          </p:val>
                                        </p:tav>
                                      </p:tavLst>
                                    </p:anim>
                                    <p:anim calcmode="lin" valueType="num">
                                      <p:cBhvr>
                                        <p:cTn id="89" dur="1000" fill="hold"/>
                                        <p:tgtEl>
                                          <p:spTgt spid="42"/>
                                        </p:tgtEl>
                                        <p:attrNameLst>
                                          <p:attrName>ppt_y</p:attrName>
                                        </p:attrNameLst>
                                      </p:cBhvr>
                                      <p:tavLst>
                                        <p:tav tm="0">
                                          <p:val>
                                            <p:strVal val="#ppt_y+.1"/>
                                          </p:val>
                                        </p:tav>
                                        <p:tav tm="100000">
                                          <p:val>
                                            <p:strVal val="#ppt_y"/>
                                          </p:val>
                                        </p:tav>
                                      </p:tavLst>
                                    </p:anim>
                                  </p:childTnLst>
                                </p:cTn>
                              </p:par>
                              <p:par>
                                <p:cTn id="90" presetID="42" presetClass="entr" presetSubtype="0" fill="hold" grpId="0" nodeType="withEffect">
                                  <p:stCondLst>
                                    <p:cond delay="0"/>
                                  </p:stCondLst>
                                  <p:childTnLst>
                                    <p:set>
                                      <p:cBhvr>
                                        <p:cTn id="91" dur="1" fill="hold">
                                          <p:stCondLst>
                                            <p:cond delay="0"/>
                                          </p:stCondLst>
                                        </p:cTn>
                                        <p:tgtEl>
                                          <p:spTgt spid="44"/>
                                        </p:tgtEl>
                                        <p:attrNameLst>
                                          <p:attrName>style.visibility</p:attrName>
                                        </p:attrNameLst>
                                      </p:cBhvr>
                                      <p:to>
                                        <p:strVal val="visible"/>
                                      </p:to>
                                    </p:set>
                                    <p:animEffect transition="in" filter="fade">
                                      <p:cBhvr>
                                        <p:cTn id="92" dur="1000"/>
                                        <p:tgtEl>
                                          <p:spTgt spid="44"/>
                                        </p:tgtEl>
                                      </p:cBhvr>
                                    </p:animEffect>
                                    <p:anim calcmode="lin" valueType="num">
                                      <p:cBhvr>
                                        <p:cTn id="93" dur="1000" fill="hold"/>
                                        <p:tgtEl>
                                          <p:spTgt spid="44"/>
                                        </p:tgtEl>
                                        <p:attrNameLst>
                                          <p:attrName>ppt_x</p:attrName>
                                        </p:attrNameLst>
                                      </p:cBhvr>
                                      <p:tavLst>
                                        <p:tav tm="0">
                                          <p:val>
                                            <p:strVal val="#ppt_x"/>
                                          </p:val>
                                        </p:tav>
                                        <p:tav tm="100000">
                                          <p:val>
                                            <p:strVal val="#ppt_x"/>
                                          </p:val>
                                        </p:tav>
                                      </p:tavLst>
                                    </p:anim>
                                    <p:anim calcmode="lin" valueType="num">
                                      <p:cBhvr>
                                        <p:cTn id="94" dur="1000" fill="hold"/>
                                        <p:tgtEl>
                                          <p:spTgt spid="44"/>
                                        </p:tgtEl>
                                        <p:attrNameLst>
                                          <p:attrName>ppt_y</p:attrName>
                                        </p:attrNameLst>
                                      </p:cBhvr>
                                      <p:tavLst>
                                        <p:tav tm="0">
                                          <p:val>
                                            <p:strVal val="#ppt_y+.1"/>
                                          </p:val>
                                        </p:tav>
                                        <p:tav tm="100000">
                                          <p:val>
                                            <p:strVal val="#ppt_y"/>
                                          </p:val>
                                        </p:tav>
                                      </p:tavLst>
                                    </p:anim>
                                  </p:childTnLst>
                                </p:cTn>
                              </p:par>
                              <p:par>
                                <p:cTn id="95" presetID="42" presetClass="entr" presetSubtype="0" fill="hold" grpId="0" nodeType="withEffect">
                                  <p:stCondLst>
                                    <p:cond delay="0"/>
                                  </p:stCondLst>
                                  <p:childTnLst>
                                    <p:set>
                                      <p:cBhvr>
                                        <p:cTn id="96" dur="1" fill="hold">
                                          <p:stCondLst>
                                            <p:cond delay="0"/>
                                          </p:stCondLst>
                                        </p:cTn>
                                        <p:tgtEl>
                                          <p:spTgt spid="43"/>
                                        </p:tgtEl>
                                        <p:attrNameLst>
                                          <p:attrName>style.visibility</p:attrName>
                                        </p:attrNameLst>
                                      </p:cBhvr>
                                      <p:to>
                                        <p:strVal val="visible"/>
                                      </p:to>
                                    </p:set>
                                    <p:animEffect transition="in" filter="fade">
                                      <p:cBhvr>
                                        <p:cTn id="97" dur="1000"/>
                                        <p:tgtEl>
                                          <p:spTgt spid="43"/>
                                        </p:tgtEl>
                                      </p:cBhvr>
                                    </p:animEffect>
                                    <p:anim calcmode="lin" valueType="num">
                                      <p:cBhvr>
                                        <p:cTn id="98" dur="1000" fill="hold"/>
                                        <p:tgtEl>
                                          <p:spTgt spid="43"/>
                                        </p:tgtEl>
                                        <p:attrNameLst>
                                          <p:attrName>ppt_x</p:attrName>
                                        </p:attrNameLst>
                                      </p:cBhvr>
                                      <p:tavLst>
                                        <p:tav tm="0">
                                          <p:val>
                                            <p:strVal val="#ppt_x"/>
                                          </p:val>
                                        </p:tav>
                                        <p:tav tm="100000">
                                          <p:val>
                                            <p:strVal val="#ppt_x"/>
                                          </p:val>
                                        </p:tav>
                                      </p:tavLst>
                                    </p:anim>
                                    <p:anim calcmode="lin" valueType="num">
                                      <p:cBhvr>
                                        <p:cTn id="99" dur="1000" fill="hold"/>
                                        <p:tgtEl>
                                          <p:spTgt spid="43"/>
                                        </p:tgtEl>
                                        <p:attrNameLst>
                                          <p:attrName>ppt_y</p:attrName>
                                        </p:attrNameLst>
                                      </p:cBhvr>
                                      <p:tavLst>
                                        <p:tav tm="0">
                                          <p:val>
                                            <p:strVal val="#ppt_y+.1"/>
                                          </p:val>
                                        </p:tav>
                                        <p:tav tm="100000">
                                          <p:val>
                                            <p:strVal val="#ppt_y"/>
                                          </p:val>
                                        </p:tav>
                                      </p:tavLst>
                                    </p:anim>
                                  </p:childTnLst>
                                </p:cTn>
                              </p:par>
                              <p:par>
                                <p:cTn id="100" presetID="42" presetClass="entr" presetSubtype="0" fill="hold" grpId="0" nodeType="withEffect">
                                  <p:stCondLst>
                                    <p:cond delay="0"/>
                                  </p:stCondLst>
                                  <p:childTnLst>
                                    <p:set>
                                      <p:cBhvr>
                                        <p:cTn id="101" dur="1" fill="hold">
                                          <p:stCondLst>
                                            <p:cond delay="0"/>
                                          </p:stCondLst>
                                        </p:cTn>
                                        <p:tgtEl>
                                          <p:spTgt spid="27"/>
                                        </p:tgtEl>
                                        <p:attrNameLst>
                                          <p:attrName>style.visibility</p:attrName>
                                        </p:attrNameLst>
                                      </p:cBhvr>
                                      <p:to>
                                        <p:strVal val="visible"/>
                                      </p:to>
                                    </p:set>
                                    <p:animEffect transition="in" filter="fade">
                                      <p:cBhvr>
                                        <p:cTn id="102" dur="1000"/>
                                        <p:tgtEl>
                                          <p:spTgt spid="27"/>
                                        </p:tgtEl>
                                      </p:cBhvr>
                                    </p:animEffect>
                                    <p:anim calcmode="lin" valueType="num">
                                      <p:cBhvr>
                                        <p:cTn id="103" dur="1000" fill="hold"/>
                                        <p:tgtEl>
                                          <p:spTgt spid="27"/>
                                        </p:tgtEl>
                                        <p:attrNameLst>
                                          <p:attrName>ppt_x</p:attrName>
                                        </p:attrNameLst>
                                      </p:cBhvr>
                                      <p:tavLst>
                                        <p:tav tm="0">
                                          <p:val>
                                            <p:strVal val="#ppt_x"/>
                                          </p:val>
                                        </p:tav>
                                        <p:tav tm="100000">
                                          <p:val>
                                            <p:strVal val="#ppt_x"/>
                                          </p:val>
                                        </p:tav>
                                      </p:tavLst>
                                    </p:anim>
                                    <p:anim calcmode="lin" valueType="num">
                                      <p:cBhvr>
                                        <p:cTn id="104" dur="1000" fill="hold"/>
                                        <p:tgtEl>
                                          <p:spTgt spid="27"/>
                                        </p:tgtEl>
                                        <p:attrNameLst>
                                          <p:attrName>ppt_y</p:attrName>
                                        </p:attrNameLst>
                                      </p:cBhvr>
                                      <p:tavLst>
                                        <p:tav tm="0">
                                          <p:val>
                                            <p:strVal val="#ppt_y+.1"/>
                                          </p:val>
                                        </p:tav>
                                        <p:tav tm="100000">
                                          <p:val>
                                            <p:strVal val="#ppt_y"/>
                                          </p:val>
                                        </p:tav>
                                      </p:tavLst>
                                    </p:anim>
                                  </p:childTnLst>
                                </p:cTn>
                              </p:par>
                              <p:par>
                                <p:cTn id="105" presetID="42" presetClass="entr" presetSubtype="0" fill="hold" grpId="0" nodeType="withEffect">
                                  <p:stCondLst>
                                    <p:cond delay="0"/>
                                  </p:stCondLst>
                                  <p:childTnLst>
                                    <p:set>
                                      <p:cBhvr>
                                        <p:cTn id="106" dur="1" fill="hold">
                                          <p:stCondLst>
                                            <p:cond delay="0"/>
                                          </p:stCondLst>
                                        </p:cTn>
                                        <p:tgtEl>
                                          <p:spTgt spid="26"/>
                                        </p:tgtEl>
                                        <p:attrNameLst>
                                          <p:attrName>style.visibility</p:attrName>
                                        </p:attrNameLst>
                                      </p:cBhvr>
                                      <p:to>
                                        <p:strVal val="visible"/>
                                      </p:to>
                                    </p:set>
                                    <p:animEffect transition="in" filter="fade">
                                      <p:cBhvr>
                                        <p:cTn id="107" dur="1000"/>
                                        <p:tgtEl>
                                          <p:spTgt spid="26"/>
                                        </p:tgtEl>
                                      </p:cBhvr>
                                    </p:animEffect>
                                    <p:anim calcmode="lin" valueType="num">
                                      <p:cBhvr>
                                        <p:cTn id="108" dur="1000" fill="hold"/>
                                        <p:tgtEl>
                                          <p:spTgt spid="26"/>
                                        </p:tgtEl>
                                        <p:attrNameLst>
                                          <p:attrName>ppt_x</p:attrName>
                                        </p:attrNameLst>
                                      </p:cBhvr>
                                      <p:tavLst>
                                        <p:tav tm="0">
                                          <p:val>
                                            <p:strVal val="#ppt_x"/>
                                          </p:val>
                                        </p:tav>
                                        <p:tav tm="100000">
                                          <p:val>
                                            <p:strVal val="#ppt_x"/>
                                          </p:val>
                                        </p:tav>
                                      </p:tavLst>
                                    </p:anim>
                                    <p:anim calcmode="lin" valueType="num">
                                      <p:cBhvr>
                                        <p:cTn id="109" dur="1000" fill="hold"/>
                                        <p:tgtEl>
                                          <p:spTgt spid="26"/>
                                        </p:tgtEl>
                                        <p:attrNameLst>
                                          <p:attrName>ppt_y</p:attrName>
                                        </p:attrNameLst>
                                      </p:cBhvr>
                                      <p:tavLst>
                                        <p:tav tm="0">
                                          <p:val>
                                            <p:strVal val="#ppt_y+.1"/>
                                          </p:val>
                                        </p:tav>
                                        <p:tav tm="100000">
                                          <p:val>
                                            <p:strVal val="#ppt_y"/>
                                          </p:val>
                                        </p:tav>
                                      </p:tavLst>
                                    </p:anim>
                                  </p:childTnLst>
                                </p:cTn>
                              </p:par>
                              <p:par>
                                <p:cTn id="110" presetID="42" presetClass="entr" presetSubtype="0" fill="hold" grpId="0" nodeType="withEffect">
                                  <p:stCondLst>
                                    <p:cond delay="0"/>
                                  </p:stCondLst>
                                  <p:childTnLst>
                                    <p:set>
                                      <p:cBhvr>
                                        <p:cTn id="111" dur="1" fill="hold">
                                          <p:stCondLst>
                                            <p:cond delay="0"/>
                                          </p:stCondLst>
                                        </p:cTn>
                                        <p:tgtEl>
                                          <p:spTgt spid="25"/>
                                        </p:tgtEl>
                                        <p:attrNameLst>
                                          <p:attrName>style.visibility</p:attrName>
                                        </p:attrNameLst>
                                      </p:cBhvr>
                                      <p:to>
                                        <p:strVal val="visible"/>
                                      </p:to>
                                    </p:set>
                                    <p:animEffect transition="in" filter="fade">
                                      <p:cBhvr>
                                        <p:cTn id="112" dur="1000"/>
                                        <p:tgtEl>
                                          <p:spTgt spid="25"/>
                                        </p:tgtEl>
                                      </p:cBhvr>
                                    </p:animEffect>
                                    <p:anim calcmode="lin" valueType="num">
                                      <p:cBhvr>
                                        <p:cTn id="113" dur="1000" fill="hold"/>
                                        <p:tgtEl>
                                          <p:spTgt spid="25"/>
                                        </p:tgtEl>
                                        <p:attrNameLst>
                                          <p:attrName>ppt_x</p:attrName>
                                        </p:attrNameLst>
                                      </p:cBhvr>
                                      <p:tavLst>
                                        <p:tav tm="0">
                                          <p:val>
                                            <p:strVal val="#ppt_x"/>
                                          </p:val>
                                        </p:tav>
                                        <p:tav tm="100000">
                                          <p:val>
                                            <p:strVal val="#ppt_x"/>
                                          </p:val>
                                        </p:tav>
                                      </p:tavLst>
                                    </p:anim>
                                    <p:anim calcmode="lin" valueType="num">
                                      <p:cBhvr>
                                        <p:cTn id="114" dur="1000" fill="hold"/>
                                        <p:tgtEl>
                                          <p:spTgt spid="25"/>
                                        </p:tgtEl>
                                        <p:attrNameLst>
                                          <p:attrName>ppt_y</p:attrName>
                                        </p:attrNameLst>
                                      </p:cBhvr>
                                      <p:tavLst>
                                        <p:tav tm="0">
                                          <p:val>
                                            <p:strVal val="#ppt_y+.1"/>
                                          </p:val>
                                        </p:tav>
                                        <p:tav tm="100000">
                                          <p:val>
                                            <p:strVal val="#ppt_y"/>
                                          </p:val>
                                        </p:tav>
                                      </p:tavLst>
                                    </p:anim>
                                  </p:childTnLst>
                                </p:cTn>
                              </p:par>
                              <p:par>
                                <p:cTn id="115" presetID="42" presetClass="entr" presetSubtype="0" fill="hold" grpId="0" nodeType="withEffect">
                                  <p:stCondLst>
                                    <p:cond delay="0"/>
                                  </p:stCondLst>
                                  <p:childTnLst>
                                    <p:set>
                                      <p:cBhvr>
                                        <p:cTn id="116" dur="1" fill="hold">
                                          <p:stCondLst>
                                            <p:cond delay="0"/>
                                          </p:stCondLst>
                                        </p:cTn>
                                        <p:tgtEl>
                                          <p:spTgt spid="24"/>
                                        </p:tgtEl>
                                        <p:attrNameLst>
                                          <p:attrName>style.visibility</p:attrName>
                                        </p:attrNameLst>
                                      </p:cBhvr>
                                      <p:to>
                                        <p:strVal val="visible"/>
                                      </p:to>
                                    </p:set>
                                    <p:animEffect transition="in" filter="fade">
                                      <p:cBhvr>
                                        <p:cTn id="117" dur="1000"/>
                                        <p:tgtEl>
                                          <p:spTgt spid="24"/>
                                        </p:tgtEl>
                                      </p:cBhvr>
                                    </p:animEffect>
                                    <p:anim calcmode="lin" valueType="num">
                                      <p:cBhvr>
                                        <p:cTn id="118" dur="1000" fill="hold"/>
                                        <p:tgtEl>
                                          <p:spTgt spid="24"/>
                                        </p:tgtEl>
                                        <p:attrNameLst>
                                          <p:attrName>ppt_x</p:attrName>
                                        </p:attrNameLst>
                                      </p:cBhvr>
                                      <p:tavLst>
                                        <p:tav tm="0">
                                          <p:val>
                                            <p:strVal val="#ppt_x"/>
                                          </p:val>
                                        </p:tav>
                                        <p:tav tm="100000">
                                          <p:val>
                                            <p:strVal val="#ppt_x"/>
                                          </p:val>
                                        </p:tav>
                                      </p:tavLst>
                                    </p:anim>
                                    <p:anim calcmode="lin" valueType="num">
                                      <p:cBhvr>
                                        <p:cTn id="119" dur="1000" fill="hold"/>
                                        <p:tgtEl>
                                          <p:spTgt spid="24"/>
                                        </p:tgtEl>
                                        <p:attrNameLst>
                                          <p:attrName>ppt_y</p:attrName>
                                        </p:attrNameLst>
                                      </p:cBhvr>
                                      <p:tavLst>
                                        <p:tav tm="0">
                                          <p:val>
                                            <p:strVal val="#ppt_y+.1"/>
                                          </p:val>
                                        </p:tav>
                                        <p:tav tm="100000">
                                          <p:val>
                                            <p:strVal val="#ppt_y"/>
                                          </p:val>
                                        </p:tav>
                                      </p:tavLst>
                                    </p:anim>
                                  </p:childTnLst>
                                </p:cTn>
                              </p:par>
                              <p:par>
                                <p:cTn id="120" presetID="42" presetClass="entr" presetSubtype="0" fill="hold" grpId="0" nodeType="withEffect">
                                  <p:stCondLst>
                                    <p:cond delay="0"/>
                                  </p:stCondLst>
                                  <p:childTnLst>
                                    <p:set>
                                      <p:cBhvr>
                                        <p:cTn id="121" dur="1" fill="hold">
                                          <p:stCondLst>
                                            <p:cond delay="0"/>
                                          </p:stCondLst>
                                        </p:cTn>
                                        <p:tgtEl>
                                          <p:spTgt spid="23"/>
                                        </p:tgtEl>
                                        <p:attrNameLst>
                                          <p:attrName>style.visibility</p:attrName>
                                        </p:attrNameLst>
                                      </p:cBhvr>
                                      <p:to>
                                        <p:strVal val="visible"/>
                                      </p:to>
                                    </p:set>
                                    <p:animEffect transition="in" filter="fade">
                                      <p:cBhvr>
                                        <p:cTn id="122" dur="1000"/>
                                        <p:tgtEl>
                                          <p:spTgt spid="23"/>
                                        </p:tgtEl>
                                      </p:cBhvr>
                                    </p:animEffect>
                                    <p:anim calcmode="lin" valueType="num">
                                      <p:cBhvr>
                                        <p:cTn id="123" dur="1000" fill="hold"/>
                                        <p:tgtEl>
                                          <p:spTgt spid="23"/>
                                        </p:tgtEl>
                                        <p:attrNameLst>
                                          <p:attrName>ppt_x</p:attrName>
                                        </p:attrNameLst>
                                      </p:cBhvr>
                                      <p:tavLst>
                                        <p:tav tm="0">
                                          <p:val>
                                            <p:strVal val="#ppt_x"/>
                                          </p:val>
                                        </p:tav>
                                        <p:tav tm="100000">
                                          <p:val>
                                            <p:strVal val="#ppt_x"/>
                                          </p:val>
                                        </p:tav>
                                      </p:tavLst>
                                    </p:anim>
                                    <p:anim calcmode="lin" valueType="num">
                                      <p:cBhvr>
                                        <p:cTn id="124" dur="1000" fill="hold"/>
                                        <p:tgtEl>
                                          <p:spTgt spid="23"/>
                                        </p:tgtEl>
                                        <p:attrNameLst>
                                          <p:attrName>ppt_y</p:attrName>
                                        </p:attrNameLst>
                                      </p:cBhvr>
                                      <p:tavLst>
                                        <p:tav tm="0">
                                          <p:val>
                                            <p:strVal val="#ppt_y+.1"/>
                                          </p:val>
                                        </p:tav>
                                        <p:tav tm="100000">
                                          <p:val>
                                            <p:strVal val="#ppt_y"/>
                                          </p:val>
                                        </p:tav>
                                      </p:tavLst>
                                    </p:anim>
                                  </p:childTnLst>
                                </p:cTn>
                              </p:par>
                              <p:par>
                                <p:cTn id="125" presetID="42" presetClass="entr" presetSubtype="0" fill="hold" grpId="0" nodeType="withEffect">
                                  <p:stCondLst>
                                    <p:cond delay="0"/>
                                  </p:stCondLst>
                                  <p:childTnLst>
                                    <p:set>
                                      <p:cBhvr>
                                        <p:cTn id="126" dur="1" fill="hold">
                                          <p:stCondLst>
                                            <p:cond delay="0"/>
                                          </p:stCondLst>
                                        </p:cTn>
                                        <p:tgtEl>
                                          <p:spTgt spid="22"/>
                                        </p:tgtEl>
                                        <p:attrNameLst>
                                          <p:attrName>style.visibility</p:attrName>
                                        </p:attrNameLst>
                                      </p:cBhvr>
                                      <p:to>
                                        <p:strVal val="visible"/>
                                      </p:to>
                                    </p:set>
                                    <p:animEffect transition="in" filter="fade">
                                      <p:cBhvr>
                                        <p:cTn id="127" dur="1000"/>
                                        <p:tgtEl>
                                          <p:spTgt spid="22"/>
                                        </p:tgtEl>
                                      </p:cBhvr>
                                    </p:animEffect>
                                    <p:anim calcmode="lin" valueType="num">
                                      <p:cBhvr>
                                        <p:cTn id="128" dur="1000" fill="hold"/>
                                        <p:tgtEl>
                                          <p:spTgt spid="22"/>
                                        </p:tgtEl>
                                        <p:attrNameLst>
                                          <p:attrName>ppt_x</p:attrName>
                                        </p:attrNameLst>
                                      </p:cBhvr>
                                      <p:tavLst>
                                        <p:tav tm="0">
                                          <p:val>
                                            <p:strVal val="#ppt_x"/>
                                          </p:val>
                                        </p:tav>
                                        <p:tav tm="100000">
                                          <p:val>
                                            <p:strVal val="#ppt_x"/>
                                          </p:val>
                                        </p:tav>
                                      </p:tavLst>
                                    </p:anim>
                                    <p:anim calcmode="lin" valueType="num">
                                      <p:cBhvr>
                                        <p:cTn id="129" dur="1000" fill="hold"/>
                                        <p:tgtEl>
                                          <p:spTgt spid="22"/>
                                        </p:tgtEl>
                                        <p:attrNameLst>
                                          <p:attrName>ppt_y</p:attrName>
                                        </p:attrNameLst>
                                      </p:cBhvr>
                                      <p:tavLst>
                                        <p:tav tm="0">
                                          <p:val>
                                            <p:strVal val="#ppt_y+.1"/>
                                          </p:val>
                                        </p:tav>
                                        <p:tav tm="100000">
                                          <p:val>
                                            <p:strVal val="#ppt_y"/>
                                          </p:val>
                                        </p:tav>
                                      </p:tavLst>
                                    </p:anim>
                                  </p:childTnLst>
                                </p:cTn>
                              </p:par>
                              <p:par>
                                <p:cTn id="130" presetID="42" presetClass="entr" presetSubtype="0" fill="hold" grpId="0" nodeType="withEffect">
                                  <p:stCondLst>
                                    <p:cond delay="0"/>
                                  </p:stCondLst>
                                  <p:childTnLst>
                                    <p:set>
                                      <p:cBhvr>
                                        <p:cTn id="131" dur="1" fill="hold">
                                          <p:stCondLst>
                                            <p:cond delay="0"/>
                                          </p:stCondLst>
                                        </p:cTn>
                                        <p:tgtEl>
                                          <p:spTgt spid="21"/>
                                        </p:tgtEl>
                                        <p:attrNameLst>
                                          <p:attrName>style.visibility</p:attrName>
                                        </p:attrNameLst>
                                      </p:cBhvr>
                                      <p:to>
                                        <p:strVal val="visible"/>
                                      </p:to>
                                    </p:set>
                                    <p:animEffect transition="in" filter="fade">
                                      <p:cBhvr>
                                        <p:cTn id="132" dur="1000"/>
                                        <p:tgtEl>
                                          <p:spTgt spid="21"/>
                                        </p:tgtEl>
                                      </p:cBhvr>
                                    </p:animEffect>
                                    <p:anim calcmode="lin" valueType="num">
                                      <p:cBhvr>
                                        <p:cTn id="133" dur="1000" fill="hold"/>
                                        <p:tgtEl>
                                          <p:spTgt spid="21"/>
                                        </p:tgtEl>
                                        <p:attrNameLst>
                                          <p:attrName>ppt_x</p:attrName>
                                        </p:attrNameLst>
                                      </p:cBhvr>
                                      <p:tavLst>
                                        <p:tav tm="0">
                                          <p:val>
                                            <p:strVal val="#ppt_x"/>
                                          </p:val>
                                        </p:tav>
                                        <p:tav tm="100000">
                                          <p:val>
                                            <p:strVal val="#ppt_x"/>
                                          </p:val>
                                        </p:tav>
                                      </p:tavLst>
                                    </p:anim>
                                    <p:anim calcmode="lin" valueType="num">
                                      <p:cBhvr>
                                        <p:cTn id="134" dur="1000" fill="hold"/>
                                        <p:tgtEl>
                                          <p:spTgt spid="21"/>
                                        </p:tgtEl>
                                        <p:attrNameLst>
                                          <p:attrName>ppt_y</p:attrName>
                                        </p:attrNameLst>
                                      </p:cBhvr>
                                      <p:tavLst>
                                        <p:tav tm="0">
                                          <p:val>
                                            <p:strVal val="#ppt_y+.1"/>
                                          </p:val>
                                        </p:tav>
                                        <p:tav tm="100000">
                                          <p:val>
                                            <p:strVal val="#ppt_y"/>
                                          </p:val>
                                        </p:tav>
                                      </p:tavLst>
                                    </p:anim>
                                  </p:childTnLst>
                                </p:cTn>
                              </p:par>
                              <p:par>
                                <p:cTn id="135" presetID="42" presetClass="entr" presetSubtype="0" fill="hold" grpId="0" nodeType="withEffect">
                                  <p:stCondLst>
                                    <p:cond delay="0"/>
                                  </p:stCondLst>
                                  <p:childTnLst>
                                    <p:set>
                                      <p:cBhvr>
                                        <p:cTn id="136" dur="1" fill="hold">
                                          <p:stCondLst>
                                            <p:cond delay="0"/>
                                          </p:stCondLst>
                                        </p:cTn>
                                        <p:tgtEl>
                                          <p:spTgt spid="20"/>
                                        </p:tgtEl>
                                        <p:attrNameLst>
                                          <p:attrName>style.visibility</p:attrName>
                                        </p:attrNameLst>
                                      </p:cBhvr>
                                      <p:to>
                                        <p:strVal val="visible"/>
                                      </p:to>
                                    </p:set>
                                    <p:animEffect transition="in" filter="fade">
                                      <p:cBhvr>
                                        <p:cTn id="137" dur="1000"/>
                                        <p:tgtEl>
                                          <p:spTgt spid="20"/>
                                        </p:tgtEl>
                                      </p:cBhvr>
                                    </p:animEffect>
                                    <p:anim calcmode="lin" valueType="num">
                                      <p:cBhvr>
                                        <p:cTn id="138" dur="1000" fill="hold"/>
                                        <p:tgtEl>
                                          <p:spTgt spid="20"/>
                                        </p:tgtEl>
                                        <p:attrNameLst>
                                          <p:attrName>ppt_x</p:attrName>
                                        </p:attrNameLst>
                                      </p:cBhvr>
                                      <p:tavLst>
                                        <p:tav tm="0">
                                          <p:val>
                                            <p:strVal val="#ppt_x"/>
                                          </p:val>
                                        </p:tav>
                                        <p:tav tm="100000">
                                          <p:val>
                                            <p:strVal val="#ppt_x"/>
                                          </p:val>
                                        </p:tav>
                                      </p:tavLst>
                                    </p:anim>
                                    <p:anim calcmode="lin" valueType="num">
                                      <p:cBhvr>
                                        <p:cTn id="139" dur="1000" fill="hold"/>
                                        <p:tgtEl>
                                          <p:spTgt spid="20"/>
                                        </p:tgtEl>
                                        <p:attrNameLst>
                                          <p:attrName>ppt_y</p:attrName>
                                        </p:attrNameLst>
                                      </p:cBhvr>
                                      <p:tavLst>
                                        <p:tav tm="0">
                                          <p:val>
                                            <p:strVal val="#ppt_y+.1"/>
                                          </p:val>
                                        </p:tav>
                                        <p:tav tm="100000">
                                          <p:val>
                                            <p:strVal val="#ppt_y"/>
                                          </p:val>
                                        </p:tav>
                                      </p:tavLst>
                                    </p:anim>
                                  </p:childTnLst>
                                </p:cTn>
                              </p:par>
                              <p:par>
                                <p:cTn id="140" presetID="42" presetClass="entr" presetSubtype="0" fill="hold" grpId="0" nodeType="withEffect">
                                  <p:stCondLst>
                                    <p:cond delay="0"/>
                                  </p:stCondLst>
                                  <p:childTnLst>
                                    <p:set>
                                      <p:cBhvr>
                                        <p:cTn id="141" dur="1" fill="hold">
                                          <p:stCondLst>
                                            <p:cond delay="0"/>
                                          </p:stCondLst>
                                        </p:cTn>
                                        <p:tgtEl>
                                          <p:spTgt spid="19"/>
                                        </p:tgtEl>
                                        <p:attrNameLst>
                                          <p:attrName>style.visibility</p:attrName>
                                        </p:attrNameLst>
                                      </p:cBhvr>
                                      <p:to>
                                        <p:strVal val="visible"/>
                                      </p:to>
                                    </p:set>
                                    <p:animEffect transition="in" filter="fade">
                                      <p:cBhvr>
                                        <p:cTn id="142" dur="1000"/>
                                        <p:tgtEl>
                                          <p:spTgt spid="19"/>
                                        </p:tgtEl>
                                      </p:cBhvr>
                                    </p:animEffect>
                                    <p:anim calcmode="lin" valueType="num">
                                      <p:cBhvr>
                                        <p:cTn id="143" dur="1000" fill="hold"/>
                                        <p:tgtEl>
                                          <p:spTgt spid="19"/>
                                        </p:tgtEl>
                                        <p:attrNameLst>
                                          <p:attrName>ppt_x</p:attrName>
                                        </p:attrNameLst>
                                      </p:cBhvr>
                                      <p:tavLst>
                                        <p:tav tm="0">
                                          <p:val>
                                            <p:strVal val="#ppt_x"/>
                                          </p:val>
                                        </p:tav>
                                        <p:tav tm="100000">
                                          <p:val>
                                            <p:strVal val="#ppt_x"/>
                                          </p:val>
                                        </p:tav>
                                      </p:tavLst>
                                    </p:anim>
                                    <p:anim calcmode="lin" valueType="num">
                                      <p:cBhvr>
                                        <p:cTn id="144" dur="1000" fill="hold"/>
                                        <p:tgtEl>
                                          <p:spTgt spid="19"/>
                                        </p:tgtEl>
                                        <p:attrNameLst>
                                          <p:attrName>ppt_y</p:attrName>
                                        </p:attrNameLst>
                                      </p:cBhvr>
                                      <p:tavLst>
                                        <p:tav tm="0">
                                          <p:val>
                                            <p:strVal val="#ppt_y+.1"/>
                                          </p:val>
                                        </p:tav>
                                        <p:tav tm="100000">
                                          <p:val>
                                            <p:strVal val="#ppt_y"/>
                                          </p:val>
                                        </p:tav>
                                      </p:tavLst>
                                    </p:anim>
                                  </p:childTnLst>
                                </p:cTn>
                              </p:par>
                              <p:par>
                                <p:cTn id="145" presetID="42" presetClass="entr" presetSubtype="0" fill="hold" grpId="0" nodeType="withEffect">
                                  <p:stCondLst>
                                    <p:cond delay="0"/>
                                  </p:stCondLst>
                                  <p:childTnLst>
                                    <p:set>
                                      <p:cBhvr>
                                        <p:cTn id="146" dur="1" fill="hold">
                                          <p:stCondLst>
                                            <p:cond delay="0"/>
                                          </p:stCondLst>
                                        </p:cTn>
                                        <p:tgtEl>
                                          <p:spTgt spid="18"/>
                                        </p:tgtEl>
                                        <p:attrNameLst>
                                          <p:attrName>style.visibility</p:attrName>
                                        </p:attrNameLst>
                                      </p:cBhvr>
                                      <p:to>
                                        <p:strVal val="visible"/>
                                      </p:to>
                                    </p:set>
                                    <p:animEffect transition="in" filter="fade">
                                      <p:cBhvr>
                                        <p:cTn id="147" dur="1000"/>
                                        <p:tgtEl>
                                          <p:spTgt spid="18"/>
                                        </p:tgtEl>
                                      </p:cBhvr>
                                    </p:animEffect>
                                    <p:anim calcmode="lin" valueType="num">
                                      <p:cBhvr>
                                        <p:cTn id="148" dur="1000" fill="hold"/>
                                        <p:tgtEl>
                                          <p:spTgt spid="18"/>
                                        </p:tgtEl>
                                        <p:attrNameLst>
                                          <p:attrName>ppt_x</p:attrName>
                                        </p:attrNameLst>
                                      </p:cBhvr>
                                      <p:tavLst>
                                        <p:tav tm="0">
                                          <p:val>
                                            <p:strVal val="#ppt_x"/>
                                          </p:val>
                                        </p:tav>
                                        <p:tav tm="100000">
                                          <p:val>
                                            <p:strVal val="#ppt_x"/>
                                          </p:val>
                                        </p:tav>
                                      </p:tavLst>
                                    </p:anim>
                                    <p:anim calcmode="lin" valueType="num">
                                      <p:cBhvr>
                                        <p:cTn id="149" dur="1000" fill="hold"/>
                                        <p:tgtEl>
                                          <p:spTgt spid="18"/>
                                        </p:tgtEl>
                                        <p:attrNameLst>
                                          <p:attrName>ppt_y</p:attrName>
                                        </p:attrNameLst>
                                      </p:cBhvr>
                                      <p:tavLst>
                                        <p:tav tm="0">
                                          <p:val>
                                            <p:strVal val="#ppt_y+.1"/>
                                          </p:val>
                                        </p:tav>
                                        <p:tav tm="100000">
                                          <p:val>
                                            <p:strVal val="#ppt_y"/>
                                          </p:val>
                                        </p:tav>
                                      </p:tavLst>
                                    </p:anim>
                                  </p:childTnLst>
                                </p:cTn>
                              </p:par>
                              <p:par>
                                <p:cTn id="150" presetID="42" presetClass="entr" presetSubtype="0" fill="hold" grpId="0" nodeType="withEffect">
                                  <p:stCondLst>
                                    <p:cond delay="0"/>
                                  </p:stCondLst>
                                  <p:childTnLst>
                                    <p:set>
                                      <p:cBhvr>
                                        <p:cTn id="151" dur="1" fill="hold">
                                          <p:stCondLst>
                                            <p:cond delay="0"/>
                                          </p:stCondLst>
                                        </p:cTn>
                                        <p:tgtEl>
                                          <p:spTgt spid="17"/>
                                        </p:tgtEl>
                                        <p:attrNameLst>
                                          <p:attrName>style.visibility</p:attrName>
                                        </p:attrNameLst>
                                      </p:cBhvr>
                                      <p:to>
                                        <p:strVal val="visible"/>
                                      </p:to>
                                    </p:set>
                                    <p:animEffect transition="in" filter="fade">
                                      <p:cBhvr>
                                        <p:cTn id="152" dur="1000"/>
                                        <p:tgtEl>
                                          <p:spTgt spid="17"/>
                                        </p:tgtEl>
                                      </p:cBhvr>
                                    </p:animEffect>
                                    <p:anim calcmode="lin" valueType="num">
                                      <p:cBhvr>
                                        <p:cTn id="153" dur="1000" fill="hold"/>
                                        <p:tgtEl>
                                          <p:spTgt spid="17"/>
                                        </p:tgtEl>
                                        <p:attrNameLst>
                                          <p:attrName>ppt_x</p:attrName>
                                        </p:attrNameLst>
                                      </p:cBhvr>
                                      <p:tavLst>
                                        <p:tav tm="0">
                                          <p:val>
                                            <p:strVal val="#ppt_x"/>
                                          </p:val>
                                        </p:tav>
                                        <p:tav tm="100000">
                                          <p:val>
                                            <p:strVal val="#ppt_x"/>
                                          </p:val>
                                        </p:tav>
                                      </p:tavLst>
                                    </p:anim>
                                    <p:anim calcmode="lin" valueType="num">
                                      <p:cBhvr>
                                        <p:cTn id="154" dur="1000" fill="hold"/>
                                        <p:tgtEl>
                                          <p:spTgt spid="17"/>
                                        </p:tgtEl>
                                        <p:attrNameLst>
                                          <p:attrName>ppt_y</p:attrName>
                                        </p:attrNameLst>
                                      </p:cBhvr>
                                      <p:tavLst>
                                        <p:tav tm="0">
                                          <p:val>
                                            <p:strVal val="#ppt_y+.1"/>
                                          </p:val>
                                        </p:tav>
                                        <p:tav tm="100000">
                                          <p:val>
                                            <p:strVal val="#ppt_y"/>
                                          </p:val>
                                        </p:tav>
                                      </p:tavLst>
                                    </p:anim>
                                  </p:childTnLst>
                                </p:cTn>
                              </p:par>
                              <p:par>
                                <p:cTn id="155" presetID="42" presetClass="entr" presetSubtype="0" fill="hold" grpId="0" nodeType="withEffect">
                                  <p:stCondLst>
                                    <p:cond delay="0"/>
                                  </p:stCondLst>
                                  <p:childTnLst>
                                    <p:set>
                                      <p:cBhvr>
                                        <p:cTn id="156" dur="1" fill="hold">
                                          <p:stCondLst>
                                            <p:cond delay="0"/>
                                          </p:stCondLst>
                                        </p:cTn>
                                        <p:tgtEl>
                                          <p:spTgt spid="16"/>
                                        </p:tgtEl>
                                        <p:attrNameLst>
                                          <p:attrName>style.visibility</p:attrName>
                                        </p:attrNameLst>
                                      </p:cBhvr>
                                      <p:to>
                                        <p:strVal val="visible"/>
                                      </p:to>
                                    </p:set>
                                    <p:animEffect transition="in" filter="fade">
                                      <p:cBhvr>
                                        <p:cTn id="157" dur="1000"/>
                                        <p:tgtEl>
                                          <p:spTgt spid="16"/>
                                        </p:tgtEl>
                                      </p:cBhvr>
                                    </p:animEffect>
                                    <p:anim calcmode="lin" valueType="num">
                                      <p:cBhvr>
                                        <p:cTn id="158" dur="1000" fill="hold"/>
                                        <p:tgtEl>
                                          <p:spTgt spid="16"/>
                                        </p:tgtEl>
                                        <p:attrNameLst>
                                          <p:attrName>ppt_x</p:attrName>
                                        </p:attrNameLst>
                                      </p:cBhvr>
                                      <p:tavLst>
                                        <p:tav tm="0">
                                          <p:val>
                                            <p:strVal val="#ppt_x"/>
                                          </p:val>
                                        </p:tav>
                                        <p:tav tm="100000">
                                          <p:val>
                                            <p:strVal val="#ppt_x"/>
                                          </p:val>
                                        </p:tav>
                                      </p:tavLst>
                                    </p:anim>
                                    <p:anim calcmode="lin" valueType="num">
                                      <p:cBhvr>
                                        <p:cTn id="159" dur="1000" fill="hold"/>
                                        <p:tgtEl>
                                          <p:spTgt spid="16"/>
                                        </p:tgtEl>
                                        <p:attrNameLst>
                                          <p:attrName>ppt_y</p:attrName>
                                        </p:attrNameLst>
                                      </p:cBhvr>
                                      <p:tavLst>
                                        <p:tav tm="0">
                                          <p:val>
                                            <p:strVal val="#ppt_y+.1"/>
                                          </p:val>
                                        </p:tav>
                                        <p:tav tm="100000">
                                          <p:val>
                                            <p:strVal val="#ppt_y"/>
                                          </p:val>
                                        </p:tav>
                                      </p:tavLst>
                                    </p:anim>
                                  </p:childTnLst>
                                </p:cTn>
                              </p:par>
                              <p:par>
                                <p:cTn id="160" presetID="42" presetClass="entr" presetSubtype="0" fill="hold" grpId="0" nodeType="withEffect">
                                  <p:stCondLst>
                                    <p:cond delay="0"/>
                                  </p:stCondLst>
                                  <p:childTnLst>
                                    <p:set>
                                      <p:cBhvr>
                                        <p:cTn id="161" dur="1" fill="hold">
                                          <p:stCondLst>
                                            <p:cond delay="0"/>
                                          </p:stCondLst>
                                        </p:cTn>
                                        <p:tgtEl>
                                          <p:spTgt spid="15"/>
                                        </p:tgtEl>
                                        <p:attrNameLst>
                                          <p:attrName>style.visibility</p:attrName>
                                        </p:attrNameLst>
                                      </p:cBhvr>
                                      <p:to>
                                        <p:strVal val="visible"/>
                                      </p:to>
                                    </p:set>
                                    <p:animEffect transition="in" filter="fade">
                                      <p:cBhvr>
                                        <p:cTn id="162" dur="1000"/>
                                        <p:tgtEl>
                                          <p:spTgt spid="15"/>
                                        </p:tgtEl>
                                      </p:cBhvr>
                                    </p:animEffect>
                                    <p:anim calcmode="lin" valueType="num">
                                      <p:cBhvr>
                                        <p:cTn id="163" dur="1000" fill="hold"/>
                                        <p:tgtEl>
                                          <p:spTgt spid="15"/>
                                        </p:tgtEl>
                                        <p:attrNameLst>
                                          <p:attrName>ppt_x</p:attrName>
                                        </p:attrNameLst>
                                      </p:cBhvr>
                                      <p:tavLst>
                                        <p:tav tm="0">
                                          <p:val>
                                            <p:strVal val="#ppt_x"/>
                                          </p:val>
                                        </p:tav>
                                        <p:tav tm="100000">
                                          <p:val>
                                            <p:strVal val="#ppt_x"/>
                                          </p:val>
                                        </p:tav>
                                      </p:tavLst>
                                    </p:anim>
                                    <p:anim calcmode="lin" valueType="num">
                                      <p:cBhvr>
                                        <p:cTn id="164" dur="1000" fill="hold"/>
                                        <p:tgtEl>
                                          <p:spTgt spid="15"/>
                                        </p:tgtEl>
                                        <p:attrNameLst>
                                          <p:attrName>ppt_y</p:attrName>
                                        </p:attrNameLst>
                                      </p:cBhvr>
                                      <p:tavLst>
                                        <p:tav tm="0">
                                          <p:val>
                                            <p:strVal val="#ppt_y+.1"/>
                                          </p:val>
                                        </p:tav>
                                        <p:tav tm="100000">
                                          <p:val>
                                            <p:strVal val="#ppt_y"/>
                                          </p:val>
                                        </p:tav>
                                      </p:tavLst>
                                    </p:anim>
                                  </p:childTnLst>
                                </p:cTn>
                              </p:par>
                              <p:par>
                                <p:cTn id="165" presetID="42" presetClass="entr" presetSubtype="0" fill="hold" grpId="0" nodeType="withEffect">
                                  <p:stCondLst>
                                    <p:cond delay="0"/>
                                  </p:stCondLst>
                                  <p:childTnLst>
                                    <p:set>
                                      <p:cBhvr>
                                        <p:cTn id="166" dur="1" fill="hold">
                                          <p:stCondLst>
                                            <p:cond delay="0"/>
                                          </p:stCondLst>
                                        </p:cTn>
                                        <p:tgtEl>
                                          <p:spTgt spid="14"/>
                                        </p:tgtEl>
                                        <p:attrNameLst>
                                          <p:attrName>style.visibility</p:attrName>
                                        </p:attrNameLst>
                                      </p:cBhvr>
                                      <p:to>
                                        <p:strVal val="visible"/>
                                      </p:to>
                                    </p:set>
                                    <p:animEffect transition="in" filter="fade">
                                      <p:cBhvr>
                                        <p:cTn id="167" dur="1000"/>
                                        <p:tgtEl>
                                          <p:spTgt spid="14"/>
                                        </p:tgtEl>
                                      </p:cBhvr>
                                    </p:animEffect>
                                    <p:anim calcmode="lin" valueType="num">
                                      <p:cBhvr>
                                        <p:cTn id="168" dur="1000" fill="hold"/>
                                        <p:tgtEl>
                                          <p:spTgt spid="14"/>
                                        </p:tgtEl>
                                        <p:attrNameLst>
                                          <p:attrName>ppt_x</p:attrName>
                                        </p:attrNameLst>
                                      </p:cBhvr>
                                      <p:tavLst>
                                        <p:tav tm="0">
                                          <p:val>
                                            <p:strVal val="#ppt_x"/>
                                          </p:val>
                                        </p:tav>
                                        <p:tav tm="100000">
                                          <p:val>
                                            <p:strVal val="#ppt_x"/>
                                          </p:val>
                                        </p:tav>
                                      </p:tavLst>
                                    </p:anim>
                                    <p:anim calcmode="lin" valueType="num">
                                      <p:cBhvr>
                                        <p:cTn id="169" dur="1000" fill="hold"/>
                                        <p:tgtEl>
                                          <p:spTgt spid="14"/>
                                        </p:tgtEl>
                                        <p:attrNameLst>
                                          <p:attrName>ppt_y</p:attrName>
                                        </p:attrNameLst>
                                      </p:cBhvr>
                                      <p:tavLst>
                                        <p:tav tm="0">
                                          <p:val>
                                            <p:strVal val="#ppt_y+.1"/>
                                          </p:val>
                                        </p:tav>
                                        <p:tav tm="100000">
                                          <p:val>
                                            <p:strVal val="#ppt_y"/>
                                          </p:val>
                                        </p:tav>
                                      </p:tavLst>
                                    </p:anim>
                                  </p:childTnLst>
                                </p:cTn>
                              </p:par>
                              <p:par>
                                <p:cTn id="170" presetID="42" presetClass="entr" presetSubtype="0" fill="hold" grpId="0" nodeType="withEffect">
                                  <p:stCondLst>
                                    <p:cond delay="0"/>
                                  </p:stCondLst>
                                  <p:childTnLst>
                                    <p:set>
                                      <p:cBhvr>
                                        <p:cTn id="171" dur="1" fill="hold">
                                          <p:stCondLst>
                                            <p:cond delay="0"/>
                                          </p:stCondLst>
                                        </p:cTn>
                                        <p:tgtEl>
                                          <p:spTgt spid="13"/>
                                        </p:tgtEl>
                                        <p:attrNameLst>
                                          <p:attrName>style.visibility</p:attrName>
                                        </p:attrNameLst>
                                      </p:cBhvr>
                                      <p:to>
                                        <p:strVal val="visible"/>
                                      </p:to>
                                    </p:set>
                                    <p:animEffect transition="in" filter="fade">
                                      <p:cBhvr>
                                        <p:cTn id="172" dur="1000"/>
                                        <p:tgtEl>
                                          <p:spTgt spid="13"/>
                                        </p:tgtEl>
                                      </p:cBhvr>
                                    </p:animEffect>
                                    <p:anim calcmode="lin" valueType="num">
                                      <p:cBhvr>
                                        <p:cTn id="173" dur="1000" fill="hold"/>
                                        <p:tgtEl>
                                          <p:spTgt spid="13"/>
                                        </p:tgtEl>
                                        <p:attrNameLst>
                                          <p:attrName>ppt_x</p:attrName>
                                        </p:attrNameLst>
                                      </p:cBhvr>
                                      <p:tavLst>
                                        <p:tav tm="0">
                                          <p:val>
                                            <p:strVal val="#ppt_x"/>
                                          </p:val>
                                        </p:tav>
                                        <p:tav tm="100000">
                                          <p:val>
                                            <p:strVal val="#ppt_x"/>
                                          </p:val>
                                        </p:tav>
                                      </p:tavLst>
                                    </p:anim>
                                    <p:anim calcmode="lin" valueType="num">
                                      <p:cBhvr>
                                        <p:cTn id="174" dur="1000" fill="hold"/>
                                        <p:tgtEl>
                                          <p:spTgt spid="13"/>
                                        </p:tgtEl>
                                        <p:attrNameLst>
                                          <p:attrName>ppt_y</p:attrName>
                                        </p:attrNameLst>
                                      </p:cBhvr>
                                      <p:tavLst>
                                        <p:tav tm="0">
                                          <p:val>
                                            <p:strVal val="#ppt_y+.1"/>
                                          </p:val>
                                        </p:tav>
                                        <p:tav tm="100000">
                                          <p:val>
                                            <p:strVal val="#ppt_y"/>
                                          </p:val>
                                        </p:tav>
                                      </p:tavLst>
                                    </p:anim>
                                  </p:childTnLst>
                                </p:cTn>
                              </p:par>
                              <p:par>
                                <p:cTn id="175" presetID="42" presetClass="entr" presetSubtype="0" fill="hold" grpId="0" nodeType="withEffect">
                                  <p:stCondLst>
                                    <p:cond delay="0"/>
                                  </p:stCondLst>
                                  <p:childTnLst>
                                    <p:set>
                                      <p:cBhvr>
                                        <p:cTn id="176" dur="1" fill="hold">
                                          <p:stCondLst>
                                            <p:cond delay="0"/>
                                          </p:stCondLst>
                                        </p:cTn>
                                        <p:tgtEl>
                                          <p:spTgt spid="12"/>
                                        </p:tgtEl>
                                        <p:attrNameLst>
                                          <p:attrName>style.visibility</p:attrName>
                                        </p:attrNameLst>
                                      </p:cBhvr>
                                      <p:to>
                                        <p:strVal val="visible"/>
                                      </p:to>
                                    </p:set>
                                    <p:animEffect transition="in" filter="fade">
                                      <p:cBhvr>
                                        <p:cTn id="177" dur="1000"/>
                                        <p:tgtEl>
                                          <p:spTgt spid="12"/>
                                        </p:tgtEl>
                                      </p:cBhvr>
                                    </p:animEffect>
                                    <p:anim calcmode="lin" valueType="num">
                                      <p:cBhvr>
                                        <p:cTn id="178" dur="1000" fill="hold"/>
                                        <p:tgtEl>
                                          <p:spTgt spid="12"/>
                                        </p:tgtEl>
                                        <p:attrNameLst>
                                          <p:attrName>ppt_x</p:attrName>
                                        </p:attrNameLst>
                                      </p:cBhvr>
                                      <p:tavLst>
                                        <p:tav tm="0">
                                          <p:val>
                                            <p:strVal val="#ppt_x"/>
                                          </p:val>
                                        </p:tav>
                                        <p:tav tm="100000">
                                          <p:val>
                                            <p:strVal val="#ppt_x"/>
                                          </p:val>
                                        </p:tav>
                                      </p:tavLst>
                                    </p:anim>
                                    <p:anim calcmode="lin" valueType="num">
                                      <p:cBhvr>
                                        <p:cTn id="179" dur="1000" fill="hold"/>
                                        <p:tgtEl>
                                          <p:spTgt spid="12"/>
                                        </p:tgtEl>
                                        <p:attrNameLst>
                                          <p:attrName>ppt_y</p:attrName>
                                        </p:attrNameLst>
                                      </p:cBhvr>
                                      <p:tavLst>
                                        <p:tav tm="0">
                                          <p:val>
                                            <p:strVal val="#ppt_y+.1"/>
                                          </p:val>
                                        </p:tav>
                                        <p:tav tm="100000">
                                          <p:val>
                                            <p:strVal val="#ppt_y"/>
                                          </p:val>
                                        </p:tav>
                                      </p:tavLst>
                                    </p:anim>
                                  </p:childTnLst>
                                </p:cTn>
                              </p:par>
                              <p:par>
                                <p:cTn id="180" presetID="42" presetClass="entr" presetSubtype="0" fill="hold" grpId="0" nodeType="withEffect">
                                  <p:stCondLst>
                                    <p:cond delay="0"/>
                                  </p:stCondLst>
                                  <p:childTnLst>
                                    <p:set>
                                      <p:cBhvr>
                                        <p:cTn id="181" dur="1" fill="hold">
                                          <p:stCondLst>
                                            <p:cond delay="0"/>
                                          </p:stCondLst>
                                        </p:cTn>
                                        <p:tgtEl>
                                          <p:spTgt spid="11"/>
                                        </p:tgtEl>
                                        <p:attrNameLst>
                                          <p:attrName>style.visibility</p:attrName>
                                        </p:attrNameLst>
                                      </p:cBhvr>
                                      <p:to>
                                        <p:strVal val="visible"/>
                                      </p:to>
                                    </p:set>
                                    <p:animEffect transition="in" filter="fade">
                                      <p:cBhvr>
                                        <p:cTn id="182" dur="1000"/>
                                        <p:tgtEl>
                                          <p:spTgt spid="11"/>
                                        </p:tgtEl>
                                      </p:cBhvr>
                                    </p:animEffect>
                                    <p:anim calcmode="lin" valueType="num">
                                      <p:cBhvr>
                                        <p:cTn id="183" dur="1000" fill="hold"/>
                                        <p:tgtEl>
                                          <p:spTgt spid="11"/>
                                        </p:tgtEl>
                                        <p:attrNameLst>
                                          <p:attrName>ppt_x</p:attrName>
                                        </p:attrNameLst>
                                      </p:cBhvr>
                                      <p:tavLst>
                                        <p:tav tm="0">
                                          <p:val>
                                            <p:strVal val="#ppt_x"/>
                                          </p:val>
                                        </p:tav>
                                        <p:tav tm="100000">
                                          <p:val>
                                            <p:strVal val="#ppt_x"/>
                                          </p:val>
                                        </p:tav>
                                      </p:tavLst>
                                    </p:anim>
                                    <p:anim calcmode="lin" valueType="num">
                                      <p:cBhvr>
                                        <p:cTn id="18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85" fill="hold">
                      <p:stCondLst>
                        <p:cond delay="indefinite"/>
                      </p:stCondLst>
                      <p:childTnLst>
                        <p:par>
                          <p:cTn id="186" fill="hold">
                            <p:stCondLst>
                              <p:cond delay="0"/>
                            </p:stCondLst>
                            <p:childTnLst>
                              <p:par>
                                <p:cTn id="187" presetID="42" presetClass="entr" presetSubtype="0" fill="hold" grpId="0" nodeType="clickEffect">
                                  <p:stCondLst>
                                    <p:cond delay="0"/>
                                  </p:stCondLst>
                                  <p:childTnLst>
                                    <p:set>
                                      <p:cBhvr>
                                        <p:cTn id="188" dur="1" fill="hold">
                                          <p:stCondLst>
                                            <p:cond delay="0"/>
                                          </p:stCondLst>
                                        </p:cTn>
                                        <p:tgtEl>
                                          <p:spTgt spid="45"/>
                                        </p:tgtEl>
                                        <p:attrNameLst>
                                          <p:attrName>style.visibility</p:attrName>
                                        </p:attrNameLst>
                                      </p:cBhvr>
                                      <p:to>
                                        <p:strVal val="visible"/>
                                      </p:to>
                                    </p:set>
                                    <p:animEffect transition="in" filter="fade">
                                      <p:cBhvr>
                                        <p:cTn id="189" dur="1000"/>
                                        <p:tgtEl>
                                          <p:spTgt spid="45"/>
                                        </p:tgtEl>
                                      </p:cBhvr>
                                    </p:animEffect>
                                    <p:anim calcmode="lin" valueType="num">
                                      <p:cBhvr>
                                        <p:cTn id="190" dur="1000" fill="hold"/>
                                        <p:tgtEl>
                                          <p:spTgt spid="45"/>
                                        </p:tgtEl>
                                        <p:attrNameLst>
                                          <p:attrName>ppt_x</p:attrName>
                                        </p:attrNameLst>
                                      </p:cBhvr>
                                      <p:tavLst>
                                        <p:tav tm="0">
                                          <p:val>
                                            <p:strVal val="#ppt_x"/>
                                          </p:val>
                                        </p:tav>
                                        <p:tav tm="100000">
                                          <p:val>
                                            <p:strVal val="#ppt_x"/>
                                          </p:val>
                                        </p:tav>
                                      </p:tavLst>
                                    </p:anim>
                                    <p:anim calcmode="lin" valueType="num">
                                      <p:cBhvr>
                                        <p:cTn id="191"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par>
                    <p:cTn id="192" fill="hold">
                      <p:stCondLst>
                        <p:cond delay="indefinite"/>
                      </p:stCondLst>
                      <p:childTnLst>
                        <p:par>
                          <p:cTn id="193" fill="hold">
                            <p:stCondLst>
                              <p:cond delay="0"/>
                            </p:stCondLst>
                            <p:childTnLst>
                              <p:par>
                                <p:cTn id="194" presetID="42" presetClass="entr" presetSubtype="0" fill="hold" grpId="0" nodeType="clickEffect">
                                  <p:stCondLst>
                                    <p:cond delay="0"/>
                                  </p:stCondLst>
                                  <p:childTnLst>
                                    <p:set>
                                      <p:cBhvr>
                                        <p:cTn id="195" dur="1" fill="hold">
                                          <p:stCondLst>
                                            <p:cond delay="0"/>
                                          </p:stCondLst>
                                        </p:cTn>
                                        <p:tgtEl>
                                          <p:spTgt spid="46"/>
                                        </p:tgtEl>
                                        <p:attrNameLst>
                                          <p:attrName>style.visibility</p:attrName>
                                        </p:attrNameLst>
                                      </p:cBhvr>
                                      <p:to>
                                        <p:strVal val="visible"/>
                                      </p:to>
                                    </p:set>
                                    <p:animEffect transition="in" filter="fade">
                                      <p:cBhvr>
                                        <p:cTn id="196" dur="1000"/>
                                        <p:tgtEl>
                                          <p:spTgt spid="46"/>
                                        </p:tgtEl>
                                      </p:cBhvr>
                                    </p:animEffect>
                                    <p:anim calcmode="lin" valueType="num">
                                      <p:cBhvr>
                                        <p:cTn id="197" dur="1000" fill="hold"/>
                                        <p:tgtEl>
                                          <p:spTgt spid="46"/>
                                        </p:tgtEl>
                                        <p:attrNameLst>
                                          <p:attrName>ppt_x</p:attrName>
                                        </p:attrNameLst>
                                      </p:cBhvr>
                                      <p:tavLst>
                                        <p:tav tm="0">
                                          <p:val>
                                            <p:strVal val="#ppt_x"/>
                                          </p:val>
                                        </p:tav>
                                        <p:tav tm="100000">
                                          <p:val>
                                            <p:strVal val="#ppt_x"/>
                                          </p:val>
                                        </p:tav>
                                      </p:tavLst>
                                    </p:anim>
                                    <p:anim calcmode="lin" valueType="num">
                                      <p:cBhvr>
                                        <p:cTn id="198"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par>
                    <p:cTn id="199" fill="hold">
                      <p:stCondLst>
                        <p:cond delay="indefinite"/>
                      </p:stCondLst>
                      <p:childTnLst>
                        <p:par>
                          <p:cTn id="200" fill="hold">
                            <p:stCondLst>
                              <p:cond delay="0"/>
                            </p:stCondLst>
                            <p:childTnLst>
                              <p:par>
                                <p:cTn id="201" presetID="42" presetClass="entr" presetSubtype="0" fill="hold" grpId="0" nodeType="clickEffect">
                                  <p:stCondLst>
                                    <p:cond delay="0"/>
                                  </p:stCondLst>
                                  <p:childTnLst>
                                    <p:set>
                                      <p:cBhvr>
                                        <p:cTn id="202" dur="1" fill="hold">
                                          <p:stCondLst>
                                            <p:cond delay="0"/>
                                          </p:stCondLst>
                                        </p:cTn>
                                        <p:tgtEl>
                                          <p:spTgt spid="47"/>
                                        </p:tgtEl>
                                        <p:attrNameLst>
                                          <p:attrName>style.visibility</p:attrName>
                                        </p:attrNameLst>
                                      </p:cBhvr>
                                      <p:to>
                                        <p:strVal val="visible"/>
                                      </p:to>
                                    </p:set>
                                    <p:animEffect transition="in" filter="fade">
                                      <p:cBhvr>
                                        <p:cTn id="203" dur="1000"/>
                                        <p:tgtEl>
                                          <p:spTgt spid="47"/>
                                        </p:tgtEl>
                                      </p:cBhvr>
                                    </p:animEffect>
                                    <p:anim calcmode="lin" valueType="num">
                                      <p:cBhvr>
                                        <p:cTn id="204" dur="1000" fill="hold"/>
                                        <p:tgtEl>
                                          <p:spTgt spid="47"/>
                                        </p:tgtEl>
                                        <p:attrNameLst>
                                          <p:attrName>ppt_x</p:attrName>
                                        </p:attrNameLst>
                                      </p:cBhvr>
                                      <p:tavLst>
                                        <p:tav tm="0">
                                          <p:val>
                                            <p:strVal val="#ppt_x"/>
                                          </p:val>
                                        </p:tav>
                                        <p:tav tm="100000">
                                          <p:val>
                                            <p:strVal val="#ppt_x"/>
                                          </p:val>
                                        </p:tav>
                                      </p:tavLst>
                                    </p:anim>
                                    <p:anim calcmode="lin" valueType="num">
                                      <p:cBhvr>
                                        <p:cTn id="205"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par>
                    <p:cTn id="206" fill="hold">
                      <p:stCondLst>
                        <p:cond delay="indefinite"/>
                      </p:stCondLst>
                      <p:childTnLst>
                        <p:par>
                          <p:cTn id="207" fill="hold">
                            <p:stCondLst>
                              <p:cond delay="0"/>
                            </p:stCondLst>
                            <p:childTnLst>
                              <p:par>
                                <p:cTn id="208" presetID="42" presetClass="entr" presetSubtype="0" fill="hold" grpId="0" nodeType="clickEffect">
                                  <p:stCondLst>
                                    <p:cond delay="0"/>
                                  </p:stCondLst>
                                  <p:childTnLst>
                                    <p:set>
                                      <p:cBhvr>
                                        <p:cTn id="209" dur="1" fill="hold">
                                          <p:stCondLst>
                                            <p:cond delay="0"/>
                                          </p:stCondLst>
                                        </p:cTn>
                                        <p:tgtEl>
                                          <p:spTgt spid="48"/>
                                        </p:tgtEl>
                                        <p:attrNameLst>
                                          <p:attrName>style.visibility</p:attrName>
                                        </p:attrNameLst>
                                      </p:cBhvr>
                                      <p:to>
                                        <p:strVal val="visible"/>
                                      </p:to>
                                    </p:set>
                                    <p:animEffect transition="in" filter="fade">
                                      <p:cBhvr>
                                        <p:cTn id="210" dur="1000"/>
                                        <p:tgtEl>
                                          <p:spTgt spid="48"/>
                                        </p:tgtEl>
                                      </p:cBhvr>
                                    </p:animEffect>
                                    <p:anim calcmode="lin" valueType="num">
                                      <p:cBhvr>
                                        <p:cTn id="211" dur="1000" fill="hold"/>
                                        <p:tgtEl>
                                          <p:spTgt spid="48"/>
                                        </p:tgtEl>
                                        <p:attrNameLst>
                                          <p:attrName>ppt_x</p:attrName>
                                        </p:attrNameLst>
                                      </p:cBhvr>
                                      <p:tavLst>
                                        <p:tav tm="0">
                                          <p:val>
                                            <p:strVal val="#ppt_x"/>
                                          </p:val>
                                        </p:tav>
                                        <p:tav tm="100000">
                                          <p:val>
                                            <p:strVal val="#ppt_x"/>
                                          </p:val>
                                        </p:tav>
                                      </p:tavLst>
                                    </p:anim>
                                    <p:anim calcmode="lin" valueType="num">
                                      <p:cBhvr>
                                        <p:cTn id="212" dur="1000" fill="hold"/>
                                        <p:tgtEl>
                                          <p:spTgt spid="48"/>
                                        </p:tgtEl>
                                        <p:attrNameLst>
                                          <p:attrName>ppt_y</p:attrName>
                                        </p:attrNameLst>
                                      </p:cBhvr>
                                      <p:tavLst>
                                        <p:tav tm="0">
                                          <p:val>
                                            <p:strVal val="#ppt_y+.1"/>
                                          </p:val>
                                        </p:tav>
                                        <p:tav tm="100000">
                                          <p:val>
                                            <p:strVal val="#ppt_y"/>
                                          </p:val>
                                        </p:tav>
                                      </p:tavLst>
                                    </p:anim>
                                  </p:childTnLst>
                                </p:cTn>
                              </p:par>
                            </p:childTnLst>
                          </p:cTn>
                        </p:par>
                      </p:childTnLst>
                    </p:cTn>
                  </p:par>
                  <p:par>
                    <p:cTn id="213" fill="hold">
                      <p:stCondLst>
                        <p:cond delay="indefinite"/>
                      </p:stCondLst>
                      <p:childTnLst>
                        <p:par>
                          <p:cTn id="214" fill="hold">
                            <p:stCondLst>
                              <p:cond delay="0"/>
                            </p:stCondLst>
                            <p:childTnLst>
                              <p:par>
                                <p:cTn id="215" presetID="42" presetClass="entr" presetSubtype="0" fill="hold" grpId="0" nodeType="clickEffect">
                                  <p:stCondLst>
                                    <p:cond delay="0"/>
                                  </p:stCondLst>
                                  <p:childTnLst>
                                    <p:set>
                                      <p:cBhvr>
                                        <p:cTn id="216" dur="1" fill="hold">
                                          <p:stCondLst>
                                            <p:cond delay="0"/>
                                          </p:stCondLst>
                                        </p:cTn>
                                        <p:tgtEl>
                                          <p:spTgt spid="49"/>
                                        </p:tgtEl>
                                        <p:attrNameLst>
                                          <p:attrName>style.visibility</p:attrName>
                                        </p:attrNameLst>
                                      </p:cBhvr>
                                      <p:to>
                                        <p:strVal val="visible"/>
                                      </p:to>
                                    </p:set>
                                    <p:animEffect transition="in" filter="fade">
                                      <p:cBhvr>
                                        <p:cTn id="217" dur="1000"/>
                                        <p:tgtEl>
                                          <p:spTgt spid="49"/>
                                        </p:tgtEl>
                                      </p:cBhvr>
                                    </p:animEffect>
                                    <p:anim calcmode="lin" valueType="num">
                                      <p:cBhvr>
                                        <p:cTn id="218" dur="1000" fill="hold"/>
                                        <p:tgtEl>
                                          <p:spTgt spid="49"/>
                                        </p:tgtEl>
                                        <p:attrNameLst>
                                          <p:attrName>ppt_x</p:attrName>
                                        </p:attrNameLst>
                                      </p:cBhvr>
                                      <p:tavLst>
                                        <p:tav tm="0">
                                          <p:val>
                                            <p:strVal val="#ppt_x"/>
                                          </p:val>
                                        </p:tav>
                                        <p:tav tm="100000">
                                          <p:val>
                                            <p:strVal val="#ppt_x"/>
                                          </p:val>
                                        </p:tav>
                                      </p:tavLst>
                                    </p:anim>
                                    <p:anim calcmode="lin" valueType="num">
                                      <p:cBhvr>
                                        <p:cTn id="219"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par>
                    <p:cTn id="220" fill="hold">
                      <p:stCondLst>
                        <p:cond delay="indefinite"/>
                      </p:stCondLst>
                      <p:childTnLst>
                        <p:par>
                          <p:cTn id="221" fill="hold">
                            <p:stCondLst>
                              <p:cond delay="0"/>
                            </p:stCondLst>
                            <p:childTnLst>
                              <p:par>
                                <p:cTn id="222" presetID="42" presetClass="entr" presetSubtype="0" fill="hold" grpId="0" nodeType="clickEffect">
                                  <p:stCondLst>
                                    <p:cond delay="0"/>
                                  </p:stCondLst>
                                  <p:childTnLst>
                                    <p:set>
                                      <p:cBhvr>
                                        <p:cTn id="223" dur="1" fill="hold">
                                          <p:stCondLst>
                                            <p:cond delay="0"/>
                                          </p:stCondLst>
                                        </p:cTn>
                                        <p:tgtEl>
                                          <p:spTgt spid="50"/>
                                        </p:tgtEl>
                                        <p:attrNameLst>
                                          <p:attrName>style.visibility</p:attrName>
                                        </p:attrNameLst>
                                      </p:cBhvr>
                                      <p:to>
                                        <p:strVal val="visible"/>
                                      </p:to>
                                    </p:set>
                                    <p:animEffect transition="in" filter="fade">
                                      <p:cBhvr>
                                        <p:cTn id="224" dur="1000"/>
                                        <p:tgtEl>
                                          <p:spTgt spid="50"/>
                                        </p:tgtEl>
                                      </p:cBhvr>
                                    </p:animEffect>
                                    <p:anim calcmode="lin" valueType="num">
                                      <p:cBhvr>
                                        <p:cTn id="225" dur="1000" fill="hold"/>
                                        <p:tgtEl>
                                          <p:spTgt spid="50"/>
                                        </p:tgtEl>
                                        <p:attrNameLst>
                                          <p:attrName>ppt_x</p:attrName>
                                        </p:attrNameLst>
                                      </p:cBhvr>
                                      <p:tavLst>
                                        <p:tav tm="0">
                                          <p:val>
                                            <p:strVal val="#ppt_x"/>
                                          </p:val>
                                        </p:tav>
                                        <p:tav tm="100000">
                                          <p:val>
                                            <p:strVal val="#ppt_x"/>
                                          </p:val>
                                        </p:tav>
                                      </p:tavLst>
                                    </p:anim>
                                    <p:anim calcmode="lin" valueType="num">
                                      <p:cBhvr>
                                        <p:cTn id="226"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par>
                    <p:cTn id="227" fill="hold">
                      <p:stCondLst>
                        <p:cond delay="indefinite"/>
                      </p:stCondLst>
                      <p:childTnLst>
                        <p:par>
                          <p:cTn id="228" fill="hold">
                            <p:stCondLst>
                              <p:cond delay="0"/>
                            </p:stCondLst>
                            <p:childTnLst>
                              <p:par>
                                <p:cTn id="229" presetID="21" presetClass="entr" presetSubtype="1" fill="hold" grpId="0" nodeType="clickEffect">
                                  <p:stCondLst>
                                    <p:cond delay="0"/>
                                  </p:stCondLst>
                                  <p:childTnLst>
                                    <p:set>
                                      <p:cBhvr>
                                        <p:cTn id="230" dur="1" fill="hold">
                                          <p:stCondLst>
                                            <p:cond delay="0"/>
                                          </p:stCondLst>
                                        </p:cTn>
                                        <p:tgtEl>
                                          <p:spTgt spid="51"/>
                                        </p:tgtEl>
                                        <p:attrNameLst>
                                          <p:attrName>style.visibility</p:attrName>
                                        </p:attrNameLst>
                                      </p:cBhvr>
                                      <p:to>
                                        <p:strVal val="visible"/>
                                      </p:to>
                                    </p:set>
                                    <p:animEffect transition="in" filter="wheel(1)">
                                      <p:cBhvr>
                                        <p:cTn id="231" dur="2000"/>
                                        <p:tgtEl>
                                          <p:spTgt spid="51"/>
                                        </p:tgtEl>
                                      </p:cBhvr>
                                    </p:animEffect>
                                  </p:childTnLst>
                                </p:cTn>
                              </p:par>
                            </p:childTnLst>
                          </p:cTn>
                        </p:par>
                      </p:childTnLst>
                    </p:cTn>
                  </p:par>
                  <p:par>
                    <p:cTn id="232" fill="hold">
                      <p:stCondLst>
                        <p:cond delay="indefinite"/>
                      </p:stCondLst>
                      <p:childTnLst>
                        <p:par>
                          <p:cTn id="233" fill="hold">
                            <p:stCondLst>
                              <p:cond delay="0"/>
                            </p:stCondLst>
                            <p:childTnLst>
                              <p:par>
                                <p:cTn id="234" presetID="21" presetClass="entr" presetSubtype="1" fill="hold" grpId="0" nodeType="clickEffect">
                                  <p:stCondLst>
                                    <p:cond delay="0"/>
                                  </p:stCondLst>
                                  <p:childTnLst>
                                    <p:set>
                                      <p:cBhvr>
                                        <p:cTn id="235" dur="1" fill="hold">
                                          <p:stCondLst>
                                            <p:cond delay="0"/>
                                          </p:stCondLst>
                                        </p:cTn>
                                        <p:tgtEl>
                                          <p:spTgt spid="52"/>
                                        </p:tgtEl>
                                        <p:attrNameLst>
                                          <p:attrName>style.visibility</p:attrName>
                                        </p:attrNameLst>
                                      </p:cBhvr>
                                      <p:to>
                                        <p:strVal val="visible"/>
                                      </p:to>
                                    </p:set>
                                    <p:animEffect transition="in" filter="wheel(1)">
                                      <p:cBhvr>
                                        <p:cTn id="236" dur="20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P spid="14" grpId="0"/>
      <p:bldP spid="15" grpId="0"/>
      <p:bldP spid="16" grpId="0"/>
      <p:bldP spid="17" grpId="0"/>
      <p:bldP spid="18" grpId="0"/>
      <p:bldP spid="19" grpId="0"/>
      <p:bldP spid="20" grpId="0"/>
      <p:bldP spid="21" grpId="0"/>
      <p:bldP spid="22" grpId="0"/>
      <p:bldP spid="23" grpId="0"/>
      <p:bldP spid="24" grpId="0"/>
      <p:bldP spid="25" grpId="0"/>
      <p:bldP spid="26" grpId="0"/>
      <p:bldP spid="27" grpId="0"/>
      <p:bldP spid="28" grpId="0"/>
      <p:bldP spid="29" grpId="0"/>
      <p:bldP spid="30" grpId="0"/>
      <p:bldP spid="31" grpId="0"/>
      <p:bldP spid="32" grpId="0"/>
      <p:bldP spid="33" grpId="0"/>
      <p:bldP spid="34" grpId="0"/>
      <p:bldP spid="35" grpId="0"/>
      <p:bldP spid="36" grpId="0"/>
      <p:bldP spid="37" grpId="0"/>
      <p:bldP spid="38" grpId="0"/>
      <p:bldP spid="39" grpId="0"/>
      <p:bldP spid="42" grpId="0"/>
      <p:bldP spid="43" grpId="0"/>
      <p:bldP spid="44" grpId="0"/>
      <p:bldP spid="45" grpId="0"/>
      <p:bldP spid="46" grpId="0"/>
      <p:bldP spid="47" grpId="0"/>
      <p:bldP spid="48" grpId="0"/>
      <p:bldP spid="49" grpId="0"/>
      <p:bldP spid="50" grpId="0"/>
      <p:bldP spid="51" grpId="0"/>
      <p:bldP spid="5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342900" indent="-342900">
              <a:buFont typeface="+mj-lt"/>
              <a:buAutoNum type="arabicPeriod"/>
            </a:pPr>
            <a:r>
              <a:rPr lang="en-US" dirty="0" smtClean="0"/>
              <a:t>We </a:t>
            </a:r>
            <a:r>
              <a:rPr lang="en-US" dirty="0"/>
              <a:t>will go back into the general ledger and write down every account we work with and the balance of each of those accounts to make sure we have balance between debits and credits. </a:t>
            </a:r>
            <a:endParaRPr lang="en-US" dirty="0" smtClean="0"/>
          </a:p>
          <a:p>
            <a:pPr marL="342900" indent="-342900">
              <a:buFont typeface="+mj-lt"/>
              <a:buAutoNum type="arabicPeriod"/>
            </a:pPr>
            <a:r>
              <a:rPr lang="en-US" dirty="0" smtClean="0"/>
              <a:t>We have to bring all of our accounts up to date.</a:t>
            </a:r>
          </a:p>
          <a:p>
            <a:pPr marL="342900" indent="-342900">
              <a:buFont typeface="+mj-lt"/>
              <a:buAutoNum type="arabicPeriod"/>
            </a:pPr>
            <a:r>
              <a:rPr lang="en-US" dirty="0" smtClean="0"/>
              <a:t>Move our numbers across the sheet for our financial documents.</a:t>
            </a:r>
          </a:p>
          <a:p>
            <a:pPr marL="800100" lvl="1" indent="-342900">
              <a:buFont typeface="+mj-lt"/>
              <a:buAutoNum type="arabicPeriod"/>
            </a:pPr>
            <a:r>
              <a:rPr lang="en-US" dirty="0" smtClean="0"/>
              <a:t>INCOME SUMMAY</a:t>
            </a:r>
            <a:endParaRPr lang="en-US" dirty="0"/>
          </a:p>
          <a:p>
            <a:endParaRPr lang="en-US" dirty="0"/>
          </a:p>
        </p:txBody>
      </p:sp>
      <p:sp>
        <p:nvSpPr>
          <p:cNvPr id="4" name="Title 1"/>
          <p:cNvSpPr txBox="1">
            <a:spLocks/>
          </p:cNvSpPr>
          <p:nvPr/>
        </p:nvSpPr>
        <p:spPr>
          <a:xfrm>
            <a:off x="632637" y="481992"/>
            <a:ext cx="10131425" cy="1456267"/>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t>5 Steps to making a worksheet</a:t>
            </a:r>
            <a:endParaRPr lang="en-US" dirty="0"/>
          </a:p>
        </p:txBody>
      </p:sp>
      <p:sp>
        <p:nvSpPr>
          <p:cNvPr id="5" name="Content Placeholder 2"/>
          <p:cNvSpPr txBox="1">
            <a:spLocks/>
          </p:cNvSpPr>
          <p:nvPr/>
        </p:nvSpPr>
        <p:spPr>
          <a:xfrm>
            <a:off x="632637" y="2014459"/>
            <a:ext cx="10131425" cy="3649133"/>
          </a:xfrm>
          <a:prstGeom prst="rect">
            <a:avLst/>
          </a:prstGeom>
        </p:spPr>
        <p:txBody>
          <a:bodyPr vert="horz" lIns="91440" tIns="45720" rIns="91440" bIns="45720" rtlCol="0" anchor="ctr">
            <a:normAutofit/>
          </a:bodyPr>
          <a:lst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a:lstStyle>
          <a:p>
            <a:pPr marL="0" indent="0">
              <a:buNone/>
            </a:pPr>
            <a:r>
              <a:rPr lang="en-US" dirty="0" smtClean="0"/>
              <a:t>. </a:t>
            </a:r>
            <a:endParaRPr lang="en-US" dirty="0"/>
          </a:p>
        </p:txBody>
      </p:sp>
      <p:sp>
        <p:nvSpPr>
          <p:cNvPr id="6" name="TextBox 5"/>
          <p:cNvSpPr txBox="1"/>
          <p:nvPr/>
        </p:nvSpPr>
        <p:spPr>
          <a:xfrm>
            <a:off x="3406576" y="560639"/>
            <a:ext cx="1202380" cy="369332"/>
          </a:xfrm>
          <a:prstGeom prst="rect">
            <a:avLst/>
          </a:prstGeom>
          <a:noFill/>
        </p:spPr>
        <p:txBody>
          <a:bodyPr wrap="none" rtlCol="0">
            <a:spAutoFit/>
          </a:bodyPr>
          <a:lstStyle/>
          <a:p>
            <a:r>
              <a:rPr lang="en-US" dirty="0" smtClean="0"/>
              <a:t>Worksheet</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972526526"/>
              </p:ext>
            </p:extLst>
          </p:nvPr>
        </p:nvGraphicFramePr>
        <p:xfrm>
          <a:off x="391677" y="287440"/>
          <a:ext cx="11019452" cy="6052688"/>
        </p:xfrm>
        <a:graphic>
          <a:graphicData uri="http://schemas.openxmlformats.org/drawingml/2006/table">
            <a:tbl>
              <a:tblPr>
                <a:tableStyleId>{5C22544A-7EE6-4342-B048-85BDC9FD1C3A}</a:tableStyleId>
              </a:tblPr>
              <a:tblGrid>
                <a:gridCol w="2162372"/>
                <a:gridCol w="1107135"/>
                <a:gridCol w="1107135"/>
                <a:gridCol w="1107135"/>
                <a:gridCol w="1107135"/>
                <a:gridCol w="1107135"/>
                <a:gridCol w="1107135"/>
                <a:gridCol w="1107135"/>
                <a:gridCol w="1107135"/>
              </a:tblGrid>
              <a:tr h="276526">
                <a:tc gridSpan="9">
                  <a:txBody>
                    <a:bodyPr/>
                    <a:lstStyle/>
                    <a:p>
                      <a:pPr algn="ctr"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76526">
                <a:tc gridSpan="9">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76526">
                <a:tc gridSpan="9">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76526">
                <a:tc rowSpan="2">
                  <a:txBody>
                    <a:bodyPr/>
                    <a:lstStyle/>
                    <a:p>
                      <a:pPr algn="ctr" fontAlgn="b"/>
                      <a:r>
                        <a:rPr lang="en-US" sz="1000" u="none" strike="noStrike">
                          <a:effectLst/>
                        </a:rPr>
                        <a:t>Account Title</a:t>
                      </a:r>
                      <a:endParaRPr lang="en-US" sz="1000" b="0" i="0" u="none" strike="noStrike">
                        <a:effectLst/>
                        <a:latin typeface="Arial" panose="020B0604020202020204" pitchFamily="34" charset="0"/>
                      </a:endParaRPr>
                    </a:p>
                  </a:txBody>
                  <a:tcPr marL="9525" marR="9525" marT="9525" marB="0" anchor="b">
                    <a:solidFill>
                      <a:schemeClr val="accent3"/>
                    </a:solidFill>
                  </a:tcPr>
                </a:tc>
                <a:tc gridSpan="2">
                  <a:txBody>
                    <a:bodyPr/>
                    <a:lstStyle/>
                    <a:p>
                      <a:pPr algn="ctr" fontAlgn="b"/>
                      <a:r>
                        <a:rPr lang="en-US" sz="1000" u="none" strike="noStrike">
                          <a:effectLst/>
                        </a:rPr>
                        <a:t>Trial Balance</a:t>
                      </a:r>
                      <a:endParaRPr lang="en-US" sz="1000" b="0" i="0" u="none" strike="noStrike">
                        <a:effectLst/>
                        <a:latin typeface="Arial" panose="020B0604020202020204" pitchFamily="34" charset="0"/>
                      </a:endParaRPr>
                    </a:p>
                  </a:txBody>
                  <a:tcPr marL="9525" marR="9525" marT="9525" marB="0" anchor="b">
                    <a:solidFill>
                      <a:schemeClr val="accent3"/>
                    </a:solidFill>
                  </a:tcPr>
                </a:tc>
                <a:tc hMerge="1">
                  <a:txBody>
                    <a:bodyPr/>
                    <a:lstStyle/>
                    <a:p>
                      <a:endParaRPr lang="en-US"/>
                    </a:p>
                  </a:txBody>
                  <a:tcPr/>
                </a:tc>
                <a:tc gridSpan="2">
                  <a:txBody>
                    <a:bodyPr/>
                    <a:lstStyle/>
                    <a:p>
                      <a:pPr algn="ctr" fontAlgn="b"/>
                      <a:r>
                        <a:rPr lang="en-US" sz="1000" u="none" strike="noStrike">
                          <a:effectLst/>
                        </a:rPr>
                        <a:t>Adjustments</a:t>
                      </a:r>
                      <a:endParaRPr lang="en-US" sz="1000" b="0" i="0" u="none" strike="noStrike">
                        <a:effectLst/>
                        <a:latin typeface="Arial" panose="020B0604020202020204" pitchFamily="34" charset="0"/>
                      </a:endParaRPr>
                    </a:p>
                  </a:txBody>
                  <a:tcPr marL="9525" marR="9525" marT="9525" marB="0" anchor="b">
                    <a:solidFill>
                      <a:schemeClr val="accent3"/>
                    </a:solidFill>
                  </a:tcPr>
                </a:tc>
                <a:tc hMerge="1">
                  <a:txBody>
                    <a:bodyPr/>
                    <a:lstStyle/>
                    <a:p>
                      <a:endParaRPr lang="en-US"/>
                    </a:p>
                  </a:txBody>
                  <a:tcPr/>
                </a:tc>
                <a:tc gridSpan="2">
                  <a:txBody>
                    <a:bodyPr/>
                    <a:lstStyle/>
                    <a:p>
                      <a:pPr algn="ctr" fontAlgn="b"/>
                      <a:r>
                        <a:rPr lang="en-US" sz="1000" u="none" strike="noStrike">
                          <a:effectLst/>
                        </a:rPr>
                        <a:t>Income Statement</a:t>
                      </a:r>
                      <a:endParaRPr lang="en-US" sz="1000" b="0" i="0" u="none" strike="noStrike">
                        <a:effectLst/>
                        <a:latin typeface="Arial" panose="020B0604020202020204" pitchFamily="34" charset="0"/>
                      </a:endParaRPr>
                    </a:p>
                  </a:txBody>
                  <a:tcPr marL="9525" marR="9525" marT="9525" marB="0" anchor="b">
                    <a:solidFill>
                      <a:schemeClr val="accent3"/>
                    </a:solidFill>
                  </a:tcPr>
                </a:tc>
                <a:tc hMerge="1">
                  <a:txBody>
                    <a:bodyPr/>
                    <a:lstStyle/>
                    <a:p>
                      <a:endParaRPr lang="en-US"/>
                    </a:p>
                  </a:txBody>
                  <a:tcPr/>
                </a:tc>
                <a:tc gridSpan="2">
                  <a:txBody>
                    <a:bodyPr/>
                    <a:lstStyle/>
                    <a:p>
                      <a:pPr algn="ctr" fontAlgn="b"/>
                      <a:r>
                        <a:rPr lang="en-US" sz="1000" u="none" strike="noStrike">
                          <a:effectLst/>
                        </a:rPr>
                        <a:t>Balance Sheet</a:t>
                      </a:r>
                      <a:endParaRPr lang="en-US" sz="1000" b="0" i="0" u="none" strike="noStrike">
                        <a:effectLst/>
                        <a:latin typeface="Arial" panose="020B0604020202020204" pitchFamily="34" charset="0"/>
                      </a:endParaRPr>
                    </a:p>
                  </a:txBody>
                  <a:tcPr marL="9525" marR="9525" marT="9525" marB="0" anchor="b">
                    <a:solidFill>
                      <a:schemeClr val="accent3"/>
                    </a:solidFill>
                  </a:tcPr>
                </a:tc>
                <a:tc hMerge="1">
                  <a:txBody>
                    <a:bodyPr/>
                    <a:lstStyle/>
                    <a:p>
                      <a:endParaRPr lang="en-US"/>
                    </a:p>
                  </a:txBody>
                  <a:tcPr/>
                </a:tc>
              </a:tr>
              <a:tr h="276526">
                <a:tc vMerge="1">
                  <a:txBody>
                    <a:bodyPr/>
                    <a:lstStyle/>
                    <a:p>
                      <a:endParaRPr lang="en-US"/>
                    </a:p>
                  </a:txBody>
                  <a:tcPr/>
                </a:tc>
                <a:tc>
                  <a:txBody>
                    <a:bodyPr/>
                    <a:lstStyle/>
                    <a:p>
                      <a:pPr algn="ctr" fontAlgn="b"/>
                      <a:r>
                        <a:rPr lang="en-US" sz="1000" u="none" strike="noStrike">
                          <a:effectLst/>
                        </a:rPr>
                        <a:t>Debit</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ctr" fontAlgn="b"/>
                      <a:r>
                        <a:rPr lang="en-US" sz="1000" u="none" strike="noStrike">
                          <a:effectLst/>
                        </a:rPr>
                        <a:t>Credit</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ctr" fontAlgn="b"/>
                      <a:r>
                        <a:rPr lang="en-US" sz="1000" u="none" strike="noStrike">
                          <a:effectLst/>
                        </a:rPr>
                        <a:t>Debit</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ctr" fontAlgn="b"/>
                      <a:r>
                        <a:rPr lang="en-US" sz="1000" u="none" strike="noStrike">
                          <a:effectLst/>
                        </a:rPr>
                        <a:t>Credit</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ctr" fontAlgn="b"/>
                      <a:r>
                        <a:rPr lang="en-US" sz="1000" u="none" strike="noStrike">
                          <a:effectLst/>
                        </a:rPr>
                        <a:t>Debit</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ctr" fontAlgn="b"/>
                      <a:r>
                        <a:rPr lang="en-US" sz="1000" u="none" strike="noStrike">
                          <a:effectLst/>
                        </a:rPr>
                        <a:t>Credit</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ctr" fontAlgn="b"/>
                      <a:r>
                        <a:rPr lang="en-US" sz="1000" u="none" strike="noStrike">
                          <a:effectLst/>
                        </a:rPr>
                        <a:t>Debit</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ctr" fontAlgn="b"/>
                      <a:r>
                        <a:rPr lang="en-US" sz="1000" u="none" strike="noStrike">
                          <a:effectLst/>
                        </a:rPr>
                        <a:t>Credit</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45642">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endParaRPr lang="en-US" sz="1000" b="0" i="0" u="none" strike="noStrike" dirty="0">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r>
            </a:tbl>
          </a:graphicData>
        </a:graphic>
      </p:graphicFrame>
      <p:sp>
        <p:nvSpPr>
          <p:cNvPr id="8" name="TextBox 7"/>
          <p:cNvSpPr txBox="1"/>
          <p:nvPr/>
        </p:nvSpPr>
        <p:spPr>
          <a:xfrm>
            <a:off x="4610615" y="297326"/>
            <a:ext cx="2175467" cy="369332"/>
          </a:xfrm>
          <a:prstGeom prst="rect">
            <a:avLst/>
          </a:prstGeom>
          <a:noFill/>
        </p:spPr>
        <p:txBody>
          <a:bodyPr wrap="none" rtlCol="0">
            <a:spAutoFit/>
          </a:bodyPr>
          <a:lstStyle/>
          <a:p>
            <a:r>
              <a:rPr lang="en-US" dirty="0" smtClean="0"/>
              <a:t>Mr. Prosser’s Poodles</a:t>
            </a:r>
            <a:endParaRPr lang="en-US" dirty="0"/>
          </a:p>
        </p:txBody>
      </p:sp>
      <p:sp>
        <p:nvSpPr>
          <p:cNvPr id="9" name="TextBox 8"/>
          <p:cNvSpPr txBox="1"/>
          <p:nvPr/>
        </p:nvSpPr>
        <p:spPr>
          <a:xfrm>
            <a:off x="4980196" y="560639"/>
            <a:ext cx="1202380" cy="369332"/>
          </a:xfrm>
          <a:prstGeom prst="rect">
            <a:avLst/>
          </a:prstGeom>
          <a:noFill/>
        </p:spPr>
        <p:txBody>
          <a:bodyPr wrap="none" rtlCol="0">
            <a:spAutoFit/>
          </a:bodyPr>
          <a:lstStyle/>
          <a:p>
            <a:r>
              <a:rPr lang="en-US" dirty="0" smtClean="0"/>
              <a:t>Worksheet</a:t>
            </a:r>
            <a:endParaRPr lang="en-US" dirty="0"/>
          </a:p>
        </p:txBody>
      </p:sp>
      <p:sp>
        <p:nvSpPr>
          <p:cNvPr id="10" name="TextBox 9"/>
          <p:cNvSpPr txBox="1"/>
          <p:nvPr/>
        </p:nvSpPr>
        <p:spPr>
          <a:xfrm>
            <a:off x="3759900" y="837140"/>
            <a:ext cx="3876895" cy="369332"/>
          </a:xfrm>
          <a:prstGeom prst="rect">
            <a:avLst/>
          </a:prstGeom>
          <a:noFill/>
        </p:spPr>
        <p:txBody>
          <a:bodyPr wrap="none" rtlCol="0">
            <a:spAutoFit/>
          </a:bodyPr>
          <a:lstStyle/>
          <a:p>
            <a:r>
              <a:rPr lang="en-US" dirty="0" smtClean="0"/>
              <a:t>For the month ending October 31, 20xx</a:t>
            </a:r>
            <a:endParaRPr lang="en-US" dirty="0"/>
          </a:p>
        </p:txBody>
      </p:sp>
      <p:sp>
        <p:nvSpPr>
          <p:cNvPr id="11" name="TextBox 10"/>
          <p:cNvSpPr txBox="1"/>
          <p:nvPr/>
        </p:nvSpPr>
        <p:spPr>
          <a:xfrm>
            <a:off x="750560" y="1661456"/>
            <a:ext cx="630301" cy="369332"/>
          </a:xfrm>
          <a:prstGeom prst="rect">
            <a:avLst/>
          </a:prstGeom>
          <a:noFill/>
        </p:spPr>
        <p:txBody>
          <a:bodyPr wrap="none" rtlCol="0">
            <a:spAutoFit/>
          </a:bodyPr>
          <a:lstStyle/>
          <a:p>
            <a:r>
              <a:rPr lang="en-US" dirty="0" smtClean="0"/>
              <a:t>Cash</a:t>
            </a:r>
            <a:endParaRPr lang="en-US" dirty="0"/>
          </a:p>
        </p:txBody>
      </p:sp>
      <p:sp>
        <p:nvSpPr>
          <p:cNvPr id="12" name="TextBox 11"/>
          <p:cNvSpPr txBox="1"/>
          <p:nvPr/>
        </p:nvSpPr>
        <p:spPr>
          <a:xfrm>
            <a:off x="751886" y="1901319"/>
            <a:ext cx="1166217" cy="369332"/>
          </a:xfrm>
          <a:prstGeom prst="rect">
            <a:avLst/>
          </a:prstGeom>
          <a:noFill/>
        </p:spPr>
        <p:txBody>
          <a:bodyPr wrap="none" rtlCol="0">
            <a:spAutoFit/>
          </a:bodyPr>
          <a:lstStyle/>
          <a:p>
            <a:r>
              <a:rPr lang="en-US" dirty="0" smtClean="0"/>
              <a:t>Petty Cash</a:t>
            </a:r>
            <a:endParaRPr lang="en-US" dirty="0"/>
          </a:p>
        </p:txBody>
      </p:sp>
      <p:sp>
        <p:nvSpPr>
          <p:cNvPr id="13" name="TextBox 12"/>
          <p:cNvSpPr txBox="1"/>
          <p:nvPr/>
        </p:nvSpPr>
        <p:spPr>
          <a:xfrm>
            <a:off x="751888" y="2187571"/>
            <a:ext cx="1891865" cy="369332"/>
          </a:xfrm>
          <a:prstGeom prst="rect">
            <a:avLst/>
          </a:prstGeom>
          <a:noFill/>
        </p:spPr>
        <p:txBody>
          <a:bodyPr wrap="none" rtlCol="0">
            <a:spAutoFit/>
          </a:bodyPr>
          <a:lstStyle/>
          <a:p>
            <a:r>
              <a:rPr lang="en-US" dirty="0" smtClean="0"/>
              <a:t>Accts. Rec. – Mr. C</a:t>
            </a:r>
            <a:endParaRPr lang="en-US" dirty="0"/>
          </a:p>
        </p:txBody>
      </p:sp>
      <p:sp>
        <p:nvSpPr>
          <p:cNvPr id="14" name="TextBox 13"/>
          <p:cNvSpPr txBox="1"/>
          <p:nvPr/>
        </p:nvSpPr>
        <p:spPr>
          <a:xfrm>
            <a:off x="751888" y="2448437"/>
            <a:ext cx="1914307" cy="369332"/>
          </a:xfrm>
          <a:prstGeom prst="rect">
            <a:avLst/>
          </a:prstGeom>
          <a:noFill/>
        </p:spPr>
        <p:txBody>
          <a:bodyPr wrap="none" rtlCol="0">
            <a:spAutoFit/>
          </a:bodyPr>
          <a:lstStyle/>
          <a:p>
            <a:r>
              <a:rPr lang="en-US" dirty="0" smtClean="0"/>
              <a:t>Accts. Rec. – Mr. G</a:t>
            </a:r>
            <a:endParaRPr lang="en-US" dirty="0"/>
          </a:p>
        </p:txBody>
      </p:sp>
      <p:sp>
        <p:nvSpPr>
          <p:cNvPr id="15" name="TextBox 14"/>
          <p:cNvSpPr txBox="1"/>
          <p:nvPr/>
        </p:nvSpPr>
        <p:spPr>
          <a:xfrm>
            <a:off x="759838" y="2728257"/>
            <a:ext cx="966931" cy="369332"/>
          </a:xfrm>
          <a:prstGeom prst="rect">
            <a:avLst/>
          </a:prstGeom>
          <a:noFill/>
        </p:spPr>
        <p:txBody>
          <a:bodyPr wrap="none" rtlCol="0">
            <a:spAutoFit/>
          </a:bodyPr>
          <a:lstStyle/>
          <a:p>
            <a:r>
              <a:rPr lang="en-US" dirty="0" smtClean="0"/>
              <a:t>Supplies</a:t>
            </a:r>
            <a:endParaRPr lang="en-US" dirty="0"/>
          </a:p>
        </p:txBody>
      </p:sp>
      <p:sp>
        <p:nvSpPr>
          <p:cNvPr id="16" name="TextBox 15"/>
          <p:cNvSpPr txBox="1"/>
          <p:nvPr/>
        </p:nvSpPr>
        <p:spPr>
          <a:xfrm>
            <a:off x="761164" y="2968120"/>
            <a:ext cx="1868075" cy="369332"/>
          </a:xfrm>
          <a:prstGeom prst="rect">
            <a:avLst/>
          </a:prstGeom>
          <a:noFill/>
        </p:spPr>
        <p:txBody>
          <a:bodyPr wrap="none" rtlCol="0">
            <a:spAutoFit/>
          </a:bodyPr>
          <a:lstStyle/>
          <a:p>
            <a:r>
              <a:rPr lang="en-US" dirty="0" smtClean="0"/>
              <a:t>Prepaid Insurance</a:t>
            </a:r>
            <a:endParaRPr lang="en-US" dirty="0"/>
          </a:p>
        </p:txBody>
      </p:sp>
      <p:sp>
        <p:nvSpPr>
          <p:cNvPr id="17" name="TextBox 16"/>
          <p:cNvSpPr txBox="1"/>
          <p:nvPr/>
        </p:nvSpPr>
        <p:spPr>
          <a:xfrm>
            <a:off x="761166" y="3254372"/>
            <a:ext cx="1866665" cy="369332"/>
          </a:xfrm>
          <a:prstGeom prst="rect">
            <a:avLst/>
          </a:prstGeom>
          <a:noFill/>
        </p:spPr>
        <p:txBody>
          <a:bodyPr wrap="none" rtlCol="0">
            <a:spAutoFit/>
          </a:bodyPr>
          <a:lstStyle/>
          <a:p>
            <a:r>
              <a:rPr lang="en-US" dirty="0" smtClean="0"/>
              <a:t>Accts. Pay. – Mr. E</a:t>
            </a:r>
            <a:endParaRPr lang="en-US" dirty="0"/>
          </a:p>
        </p:txBody>
      </p:sp>
      <p:sp>
        <p:nvSpPr>
          <p:cNvPr id="18" name="TextBox 17"/>
          <p:cNvSpPr txBox="1"/>
          <p:nvPr/>
        </p:nvSpPr>
        <p:spPr>
          <a:xfrm>
            <a:off x="761166" y="3515238"/>
            <a:ext cx="1889107" cy="369332"/>
          </a:xfrm>
          <a:prstGeom prst="rect">
            <a:avLst/>
          </a:prstGeom>
          <a:noFill/>
        </p:spPr>
        <p:txBody>
          <a:bodyPr wrap="none" rtlCol="0">
            <a:spAutoFit/>
          </a:bodyPr>
          <a:lstStyle/>
          <a:p>
            <a:r>
              <a:rPr lang="en-US" dirty="0" smtClean="0"/>
              <a:t>Accts. Pay. – Mr. F</a:t>
            </a:r>
            <a:endParaRPr lang="en-US" dirty="0"/>
          </a:p>
        </p:txBody>
      </p:sp>
      <p:sp>
        <p:nvSpPr>
          <p:cNvPr id="19" name="TextBox 18"/>
          <p:cNvSpPr txBox="1"/>
          <p:nvPr/>
        </p:nvSpPr>
        <p:spPr>
          <a:xfrm>
            <a:off x="751885" y="3841436"/>
            <a:ext cx="1396408" cy="369332"/>
          </a:xfrm>
          <a:prstGeom prst="rect">
            <a:avLst/>
          </a:prstGeom>
          <a:noFill/>
        </p:spPr>
        <p:txBody>
          <a:bodyPr wrap="none" rtlCol="0">
            <a:spAutoFit/>
          </a:bodyPr>
          <a:lstStyle/>
          <a:p>
            <a:r>
              <a:rPr lang="en-US" dirty="0" smtClean="0"/>
              <a:t>Mr. P, Capital</a:t>
            </a:r>
            <a:endParaRPr lang="en-US" dirty="0"/>
          </a:p>
        </p:txBody>
      </p:sp>
      <p:sp>
        <p:nvSpPr>
          <p:cNvPr id="20" name="TextBox 19"/>
          <p:cNvSpPr txBox="1"/>
          <p:nvPr/>
        </p:nvSpPr>
        <p:spPr>
          <a:xfrm>
            <a:off x="753211" y="4081299"/>
            <a:ext cx="1525931" cy="369332"/>
          </a:xfrm>
          <a:prstGeom prst="rect">
            <a:avLst/>
          </a:prstGeom>
          <a:noFill/>
        </p:spPr>
        <p:txBody>
          <a:bodyPr wrap="none" rtlCol="0">
            <a:spAutoFit/>
          </a:bodyPr>
          <a:lstStyle/>
          <a:p>
            <a:r>
              <a:rPr lang="en-US" dirty="0" smtClean="0"/>
              <a:t>Mr. P, Drawing</a:t>
            </a:r>
            <a:endParaRPr lang="en-US" dirty="0"/>
          </a:p>
        </p:txBody>
      </p:sp>
      <p:sp>
        <p:nvSpPr>
          <p:cNvPr id="21" name="TextBox 20"/>
          <p:cNvSpPr txBox="1"/>
          <p:nvPr/>
        </p:nvSpPr>
        <p:spPr>
          <a:xfrm>
            <a:off x="753213" y="4367551"/>
            <a:ext cx="1826975" cy="369332"/>
          </a:xfrm>
          <a:prstGeom prst="rect">
            <a:avLst/>
          </a:prstGeom>
          <a:noFill/>
        </p:spPr>
        <p:txBody>
          <a:bodyPr wrap="none" rtlCol="0">
            <a:spAutoFit/>
          </a:bodyPr>
          <a:lstStyle/>
          <a:p>
            <a:r>
              <a:rPr lang="en-US" dirty="0" smtClean="0"/>
              <a:t>Income Summary</a:t>
            </a:r>
            <a:endParaRPr lang="en-US" dirty="0"/>
          </a:p>
        </p:txBody>
      </p:sp>
      <p:sp>
        <p:nvSpPr>
          <p:cNvPr id="22" name="TextBox 21"/>
          <p:cNvSpPr txBox="1"/>
          <p:nvPr/>
        </p:nvSpPr>
        <p:spPr>
          <a:xfrm>
            <a:off x="753213" y="4628417"/>
            <a:ext cx="659155" cy="369332"/>
          </a:xfrm>
          <a:prstGeom prst="rect">
            <a:avLst/>
          </a:prstGeom>
          <a:noFill/>
        </p:spPr>
        <p:txBody>
          <a:bodyPr wrap="none" rtlCol="0">
            <a:spAutoFit/>
          </a:bodyPr>
          <a:lstStyle/>
          <a:p>
            <a:r>
              <a:rPr lang="en-US" dirty="0" smtClean="0"/>
              <a:t>Sales</a:t>
            </a:r>
            <a:endParaRPr lang="en-US" dirty="0"/>
          </a:p>
        </p:txBody>
      </p:sp>
      <p:sp>
        <p:nvSpPr>
          <p:cNvPr id="23" name="TextBox 22"/>
          <p:cNvSpPr txBox="1"/>
          <p:nvPr/>
        </p:nvSpPr>
        <p:spPr>
          <a:xfrm>
            <a:off x="761163" y="4908237"/>
            <a:ext cx="2069156" cy="369332"/>
          </a:xfrm>
          <a:prstGeom prst="rect">
            <a:avLst/>
          </a:prstGeom>
          <a:noFill/>
        </p:spPr>
        <p:txBody>
          <a:bodyPr wrap="none" rtlCol="0">
            <a:spAutoFit/>
          </a:bodyPr>
          <a:lstStyle/>
          <a:p>
            <a:r>
              <a:rPr lang="en-US" dirty="0" smtClean="0"/>
              <a:t>Advertising Expense</a:t>
            </a:r>
            <a:endParaRPr lang="en-US" dirty="0"/>
          </a:p>
        </p:txBody>
      </p:sp>
      <p:sp>
        <p:nvSpPr>
          <p:cNvPr id="24" name="TextBox 23"/>
          <p:cNvSpPr txBox="1"/>
          <p:nvPr/>
        </p:nvSpPr>
        <p:spPr>
          <a:xfrm>
            <a:off x="762489" y="5148100"/>
            <a:ext cx="1540871" cy="369332"/>
          </a:xfrm>
          <a:prstGeom prst="rect">
            <a:avLst/>
          </a:prstGeom>
          <a:noFill/>
        </p:spPr>
        <p:txBody>
          <a:bodyPr wrap="none" rtlCol="0">
            <a:spAutoFit/>
          </a:bodyPr>
          <a:lstStyle/>
          <a:p>
            <a:r>
              <a:rPr lang="en-US" dirty="0" smtClean="0"/>
              <a:t>Insurance Exp.</a:t>
            </a:r>
            <a:endParaRPr lang="en-US" dirty="0"/>
          </a:p>
        </p:txBody>
      </p:sp>
      <p:sp>
        <p:nvSpPr>
          <p:cNvPr id="25" name="TextBox 24"/>
          <p:cNvSpPr txBox="1"/>
          <p:nvPr/>
        </p:nvSpPr>
        <p:spPr>
          <a:xfrm>
            <a:off x="762491" y="5434352"/>
            <a:ext cx="1406154" cy="369332"/>
          </a:xfrm>
          <a:prstGeom prst="rect">
            <a:avLst/>
          </a:prstGeom>
          <a:noFill/>
        </p:spPr>
        <p:txBody>
          <a:bodyPr wrap="none" rtlCol="0">
            <a:spAutoFit/>
          </a:bodyPr>
          <a:lstStyle/>
          <a:p>
            <a:r>
              <a:rPr lang="en-US" dirty="0" smtClean="0"/>
              <a:t>Supplies  </a:t>
            </a:r>
            <a:r>
              <a:rPr lang="en-US" dirty="0" err="1" smtClean="0"/>
              <a:t>Exp</a:t>
            </a:r>
            <a:endParaRPr lang="en-US" dirty="0"/>
          </a:p>
        </p:txBody>
      </p:sp>
      <p:sp>
        <p:nvSpPr>
          <p:cNvPr id="26" name="TextBox 25"/>
          <p:cNvSpPr txBox="1"/>
          <p:nvPr/>
        </p:nvSpPr>
        <p:spPr>
          <a:xfrm>
            <a:off x="762491" y="5695218"/>
            <a:ext cx="1289135" cy="369332"/>
          </a:xfrm>
          <a:prstGeom prst="rect">
            <a:avLst/>
          </a:prstGeom>
          <a:noFill/>
        </p:spPr>
        <p:txBody>
          <a:bodyPr wrap="none" rtlCol="0">
            <a:spAutoFit/>
          </a:bodyPr>
          <a:lstStyle/>
          <a:p>
            <a:r>
              <a:rPr lang="en-US" dirty="0"/>
              <a:t>Utilities </a:t>
            </a:r>
            <a:r>
              <a:rPr lang="en-US" dirty="0" err="1"/>
              <a:t>Exp</a:t>
            </a:r>
            <a:endParaRPr lang="en-US" dirty="0"/>
          </a:p>
        </p:txBody>
      </p:sp>
      <p:sp>
        <p:nvSpPr>
          <p:cNvPr id="27" name="TextBox 26"/>
          <p:cNvSpPr txBox="1"/>
          <p:nvPr/>
        </p:nvSpPr>
        <p:spPr>
          <a:xfrm>
            <a:off x="771767" y="6022547"/>
            <a:ext cx="725583" cy="369332"/>
          </a:xfrm>
          <a:prstGeom prst="rect">
            <a:avLst/>
          </a:prstGeom>
          <a:noFill/>
        </p:spPr>
        <p:txBody>
          <a:bodyPr wrap="none" rtlCol="0">
            <a:spAutoFit/>
          </a:bodyPr>
          <a:lstStyle/>
          <a:p>
            <a:r>
              <a:rPr lang="en-US" dirty="0" smtClean="0"/>
              <a:t>Totals</a:t>
            </a:r>
            <a:endParaRPr lang="en-US" dirty="0"/>
          </a:p>
        </p:txBody>
      </p:sp>
      <p:sp>
        <p:nvSpPr>
          <p:cNvPr id="28" name="TextBox 27"/>
          <p:cNvSpPr txBox="1"/>
          <p:nvPr/>
        </p:nvSpPr>
        <p:spPr>
          <a:xfrm>
            <a:off x="2805041" y="1686264"/>
            <a:ext cx="652743" cy="369332"/>
          </a:xfrm>
          <a:prstGeom prst="rect">
            <a:avLst/>
          </a:prstGeom>
          <a:noFill/>
        </p:spPr>
        <p:txBody>
          <a:bodyPr wrap="none" rtlCol="0">
            <a:spAutoFit/>
          </a:bodyPr>
          <a:lstStyle/>
          <a:p>
            <a:r>
              <a:rPr lang="en-US" dirty="0" smtClean="0"/>
              <a:t>5718</a:t>
            </a:r>
            <a:endParaRPr lang="en-US" dirty="0"/>
          </a:p>
        </p:txBody>
      </p:sp>
      <p:sp>
        <p:nvSpPr>
          <p:cNvPr id="29" name="TextBox 28"/>
          <p:cNvSpPr txBox="1"/>
          <p:nvPr/>
        </p:nvSpPr>
        <p:spPr>
          <a:xfrm>
            <a:off x="2805041" y="1914585"/>
            <a:ext cx="535724" cy="369332"/>
          </a:xfrm>
          <a:prstGeom prst="rect">
            <a:avLst/>
          </a:prstGeom>
          <a:noFill/>
        </p:spPr>
        <p:txBody>
          <a:bodyPr wrap="none" rtlCol="0">
            <a:spAutoFit/>
          </a:bodyPr>
          <a:lstStyle/>
          <a:p>
            <a:r>
              <a:rPr lang="en-US" dirty="0" smtClean="0"/>
              <a:t>100</a:t>
            </a:r>
            <a:endParaRPr lang="en-US" dirty="0"/>
          </a:p>
        </p:txBody>
      </p:sp>
      <p:sp>
        <p:nvSpPr>
          <p:cNvPr id="30" name="TextBox 29"/>
          <p:cNvSpPr txBox="1"/>
          <p:nvPr/>
        </p:nvSpPr>
        <p:spPr>
          <a:xfrm>
            <a:off x="2805041" y="2191562"/>
            <a:ext cx="535724" cy="369332"/>
          </a:xfrm>
          <a:prstGeom prst="rect">
            <a:avLst/>
          </a:prstGeom>
          <a:noFill/>
        </p:spPr>
        <p:txBody>
          <a:bodyPr wrap="none" rtlCol="0">
            <a:spAutoFit/>
          </a:bodyPr>
          <a:lstStyle/>
          <a:p>
            <a:r>
              <a:rPr lang="en-US" dirty="0" smtClean="0"/>
              <a:t>150</a:t>
            </a:r>
            <a:endParaRPr lang="en-US" dirty="0"/>
          </a:p>
        </p:txBody>
      </p:sp>
      <p:sp>
        <p:nvSpPr>
          <p:cNvPr id="31" name="TextBox 30"/>
          <p:cNvSpPr txBox="1"/>
          <p:nvPr/>
        </p:nvSpPr>
        <p:spPr>
          <a:xfrm>
            <a:off x="2798417" y="2490673"/>
            <a:ext cx="535724" cy="369332"/>
          </a:xfrm>
          <a:prstGeom prst="rect">
            <a:avLst/>
          </a:prstGeom>
          <a:noFill/>
        </p:spPr>
        <p:txBody>
          <a:bodyPr wrap="none" rtlCol="0">
            <a:spAutoFit/>
          </a:bodyPr>
          <a:lstStyle/>
          <a:p>
            <a:r>
              <a:rPr lang="en-US" dirty="0" smtClean="0"/>
              <a:t>100</a:t>
            </a:r>
            <a:endParaRPr lang="en-US" dirty="0"/>
          </a:p>
        </p:txBody>
      </p:sp>
      <p:sp>
        <p:nvSpPr>
          <p:cNvPr id="32" name="TextBox 31"/>
          <p:cNvSpPr txBox="1"/>
          <p:nvPr/>
        </p:nvSpPr>
        <p:spPr>
          <a:xfrm>
            <a:off x="2798417" y="2718994"/>
            <a:ext cx="652743" cy="369332"/>
          </a:xfrm>
          <a:prstGeom prst="rect">
            <a:avLst/>
          </a:prstGeom>
          <a:noFill/>
        </p:spPr>
        <p:txBody>
          <a:bodyPr wrap="none" rtlCol="0">
            <a:spAutoFit/>
          </a:bodyPr>
          <a:lstStyle/>
          <a:p>
            <a:r>
              <a:rPr lang="en-US" dirty="0" smtClean="0"/>
              <a:t>1025</a:t>
            </a:r>
            <a:endParaRPr lang="en-US" dirty="0"/>
          </a:p>
        </p:txBody>
      </p:sp>
      <p:sp>
        <p:nvSpPr>
          <p:cNvPr id="33" name="TextBox 32"/>
          <p:cNvSpPr txBox="1"/>
          <p:nvPr/>
        </p:nvSpPr>
        <p:spPr>
          <a:xfrm>
            <a:off x="2798417" y="2995971"/>
            <a:ext cx="652743" cy="369332"/>
          </a:xfrm>
          <a:prstGeom prst="rect">
            <a:avLst/>
          </a:prstGeom>
          <a:noFill/>
        </p:spPr>
        <p:txBody>
          <a:bodyPr wrap="none" rtlCol="0">
            <a:spAutoFit/>
          </a:bodyPr>
          <a:lstStyle/>
          <a:p>
            <a:r>
              <a:rPr lang="en-US" dirty="0" smtClean="0"/>
              <a:t>1200</a:t>
            </a:r>
            <a:endParaRPr lang="en-US" dirty="0"/>
          </a:p>
        </p:txBody>
      </p:sp>
      <p:sp>
        <p:nvSpPr>
          <p:cNvPr id="34" name="TextBox 33"/>
          <p:cNvSpPr txBox="1"/>
          <p:nvPr/>
        </p:nvSpPr>
        <p:spPr>
          <a:xfrm>
            <a:off x="3849314" y="3295083"/>
            <a:ext cx="535724" cy="369332"/>
          </a:xfrm>
          <a:prstGeom prst="rect">
            <a:avLst/>
          </a:prstGeom>
          <a:noFill/>
        </p:spPr>
        <p:txBody>
          <a:bodyPr wrap="none" rtlCol="0">
            <a:spAutoFit/>
          </a:bodyPr>
          <a:lstStyle/>
          <a:p>
            <a:r>
              <a:rPr lang="en-US" dirty="0" smtClean="0"/>
              <a:t>200</a:t>
            </a:r>
            <a:endParaRPr lang="en-US" dirty="0"/>
          </a:p>
        </p:txBody>
      </p:sp>
      <p:sp>
        <p:nvSpPr>
          <p:cNvPr id="35" name="TextBox 34"/>
          <p:cNvSpPr txBox="1"/>
          <p:nvPr/>
        </p:nvSpPr>
        <p:spPr>
          <a:xfrm>
            <a:off x="3849314" y="3523404"/>
            <a:ext cx="535724" cy="369332"/>
          </a:xfrm>
          <a:prstGeom prst="rect">
            <a:avLst/>
          </a:prstGeom>
          <a:noFill/>
        </p:spPr>
        <p:txBody>
          <a:bodyPr wrap="none" rtlCol="0">
            <a:spAutoFit/>
          </a:bodyPr>
          <a:lstStyle/>
          <a:p>
            <a:r>
              <a:rPr lang="en-US" dirty="0" smtClean="0"/>
              <a:t>500</a:t>
            </a:r>
            <a:endParaRPr lang="en-US" dirty="0"/>
          </a:p>
        </p:txBody>
      </p:sp>
      <p:sp>
        <p:nvSpPr>
          <p:cNvPr id="36" name="TextBox 35"/>
          <p:cNvSpPr txBox="1"/>
          <p:nvPr/>
        </p:nvSpPr>
        <p:spPr>
          <a:xfrm>
            <a:off x="3849314" y="3800381"/>
            <a:ext cx="652743" cy="369332"/>
          </a:xfrm>
          <a:prstGeom prst="rect">
            <a:avLst/>
          </a:prstGeom>
          <a:noFill/>
        </p:spPr>
        <p:txBody>
          <a:bodyPr wrap="none" rtlCol="0">
            <a:spAutoFit/>
          </a:bodyPr>
          <a:lstStyle/>
          <a:p>
            <a:r>
              <a:rPr lang="en-US" dirty="0" smtClean="0"/>
              <a:t>5000</a:t>
            </a:r>
            <a:endParaRPr lang="en-US" dirty="0"/>
          </a:p>
        </p:txBody>
      </p:sp>
      <p:sp>
        <p:nvSpPr>
          <p:cNvPr id="37" name="TextBox 36"/>
          <p:cNvSpPr txBox="1"/>
          <p:nvPr/>
        </p:nvSpPr>
        <p:spPr>
          <a:xfrm>
            <a:off x="2798417" y="4106107"/>
            <a:ext cx="535724" cy="369332"/>
          </a:xfrm>
          <a:prstGeom prst="rect">
            <a:avLst/>
          </a:prstGeom>
          <a:noFill/>
        </p:spPr>
        <p:txBody>
          <a:bodyPr wrap="none" rtlCol="0">
            <a:spAutoFit/>
          </a:bodyPr>
          <a:lstStyle/>
          <a:p>
            <a:r>
              <a:rPr lang="en-US" dirty="0" smtClean="0"/>
              <a:t>625</a:t>
            </a:r>
            <a:endParaRPr lang="en-US" dirty="0"/>
          </a:p>
        </p:txBody>
      </p:sp>
      <p:sp>
        <p:nvSpPr>
          <p:cNvPr id="38" name="TextBox 37"/>
          <p:cNvSpPr txBox="1"/>
          <p:nvPr/>
        </p:nvSpPr>
        <p:spPr>
          <a:xfrm>
            <a:off x="3807245" y="4654663"/>
            <a:ext cx="652743" cy="369332"/>
          </a:xfrm>
          <a:prstGeom prst="rect">
            <a:avLst/>
          </a:prstGeom>
          <a:noFill/>
        </p:spPr>
        <p:txBody>
          <a:bodyPr wrap="none" rtlCol="0">
            <a:spAutoFit/>
          </a:bodyPr>
          <a:lstStyle/>
          <a:p>
            <a:r>
              <a:rPr lang="en-US" dirty="0" smtClean="0"/>
              <a:t>3565</a:t>
            </a:r>
            <a:endParaRPr lang="en-US" dirty="0"/>
          </a:p>
        </p:txBody>
      </p:sp>
      <p:sp>
        <p:nvSpPr>
          <p:cNvPr id="39" name="TextBox 38"/>
          <p:cNvSpPr txBox="1"/>
          <p:nvPr/>
        </p:nvSpPr>
        <p:spPr>
          <a:xfrm>
            <a:off x="2805041" y="4934221"/>
            <a:ext cx="535724" cy="369332"/>
          </a:xfrm>
          <a:prstGeom prst="rect">
            <a:avLst/>
          </a:prstGeom>
          <a:noFill/>
        </p:spPr>
        <p:txBody>
          <a:bodyPr wrap="none" rtlCol="0">
            <a:spAutoFit/>
          </a:bodyPr>
          <a:lstStyle/>
          <a:p>
            <a:r>
              <a:rPr lang="en-US" dirty="0" smtClean="0"/>
              <a:t>213</a:t>
            </a:r>
            <a:endParaRPr lang="en-US" dirty="0"/>
          </a:p>
        </p:txBody>
      </p:sp>
      <p:sp>
        <p:nvSpPr>
          <p:cNvPr id="40" name="TextBox 39"/>
          <p:cNvSpPr txBox="1"/>
          <p:nvPr/>
        </p:nvSpPr>
        <p:spPr>
          <a:xfrm>
            <a:off x="2805041" y="5242833"/>
            <a:ext cx="184731" cy="369332"/>
          </a:xfrm>
          <a:prstGeom prst="rect">
            <a:avLst/>
          </a:prstGeom>
          <a:noFill/>
        </p:spPr>
        <p:txBody>
          <a:bodyPr wrap="none" rtlCol="0">
            <a:spAutoFit/>
          </a:bodyPr>
          <a:lstStyle/>
          <a:p>
            <a:endParaRPr lang="en-US" dirty="0"/>
          </a:p>
        </p:txBody>
      </p:sp>
      <p:sp>
        <p:nvSpPr>
          <p:cNvPr id="41" name="TextBox 40"/>
          <p:cNvSpPr txBox="1"/>
          <p:nvPr/>
        </p:nvSpPr>
        <p:spPr>
          <a:xfrm>
            <a:off x="2805041" y="5532904"/>
            <a:ext cx="184731" cy="369332"/>
          </a:xfrm>
          <a:prstGeom prst="rect">
            <a:avLst/>
          </a:prstGeom>
          <a:noFill/>
        </p:spPr>
        <p:txBody>
          <a:bodyPr wrap="none" rtlCol="0">
            <a:spAutoFit/>
          </a:bodyPr>
          <a:lstStyle/>
          <a:p>
            <a:endParaRPr lang="en-US" dirty="0"/>
          </a:p>
        </p:txBody>
      </p:sp>
      <p:sp>
        <p:nvSpPr>
          <p:cNvPr id="42" name="TextBox 41"/>
          <p:cNvSpPr txBox="1"/>
          <p:nvPr/>
        </p:nvSpPr>
        <p:spPr>
          <a:xfrm>
            <a:off x="2805041" y="5758367"/>
            <a:ext cx="535724" cy="646331"/>
          </a:xfrm>
          <a:prstGeom prst="rect">
            <a:avLst/>
          </a:prstGeom>
          <a:noFill/>
        </p:spPr>
        <p:txBody>
          <a:bodyPr wrap="none" rtlCol="0">
            <a:spAutoFit/>
          </a:bodyPr>
          <a:lstStyle/>
          <a:p>
            <a:r>
              <a:rPr lang="en-US" dirty="0" smtClean="0"/>
              <a:t>134</a:t>
            </a:r>
          </a:p>
          <a:p>
            <a:endParaRPr lang="en-US" dirty="0"/>
          </a:p>
        </p:txBody>
      </p:sp>
      <p:sp>
        <p:nvSpPr>
          <p:cNvPr id="43" name="TextBox 42"/>
          <p:cNvSpPr txBox="1"/>
          <p:nvPr/>
        </p:nvSpPr>
        <p:spPr>
          <a:xfrm>
            <a:off x="2746531" y="6021229"/>
            <a:ext cx="652743" cy="369332"/>
          </a:xfrm>
          <a:prstGeom prst="rect">
            <a:avLst/>
          </a:prstGeom>
          <a:noFill/>
        </p:spPr>
        <p:txBody>
          <a:bodyPr wrap="none" rtlCol="0">
            <a:spAutoFit/>
          </a:bodyPr>
          <a:lstStyle/>
          <a:p>
            <a:r>
              <a:rPr lang="en-US" dirty="0" smtClean="0"/>
              <a:t>9265</a:t>
            </a:r>
            <a:endParaRPr lang="en-US" dirty="0"/>
          </a:p>
        </p:txBody>
      </p:sp>
      <p:sp>
        <p:nvSpPr>
          <p:cNvPr id="44" name="TextBox 43"/>
          <p:cNvSpPr txBox="1"/>
          <p:nvPr/>
        </p:nvSpPr>
        <p:spPr>
          <a:xfrm>
            <a:off x="3849314" y="6021229"/>
            <a:ext cx="652743" cy="369332"/>
          </a:xfrm>
          <a:prstGeom prst="rect">
            <a:avLst/>
          </a:prstGeom>
          <a:noFill/>
        </p:spPr>
        <p:txBody>
          <a:bodyPr wrap="none" rtlCol="0">
            <a:spAutoFit/>
          </a:bodyPr>
          <a:lstStyle/>
          <a:p>
            <a:r>
              <a:rPr lang="en-US" dirty="0" smtClean="0"/>
              <a:t>9265</a:t>
            </a:r>
            <a:endParaRPr lang="en-US" dirty="0"/>
          </a:p>
        </p:txBody>
      </p:sp>
      <p:sp>
        <p:nvSpPr>
          <p:cNvPr id="45" name="TextBox 44"/>
          <p:cNvSpPr txBox="1"/>
          <p:nvPr/>
        </p:nvSpPr>
        <p:spPr>
          <a:xfrm>
            <a:off x="9505503" y="2723567"/>
            <a:ext cx="535724" cy="369332"/>
          </a:xfrm>
          <a:prstGeom prst="rect">
            <a:avLst/>
          </a:prstGeom>
          <a:noFill/>
        </p:spPr>
        <p:txBody>
          <a:bodyPr wrap="none" rtlCol="0">
            <a:spAutoFit/>
          </a:bodyPr>
          <a:lstStyle/>
          <a:p>
            <a:r>
              <a:rPr lang="en-US" dirty="0" smtClean="0"/>
              <a:t>900</a:t>
            </a:r>
            <a:endParaRPr lang="en-US" dirty="0"/>
          </a:p>
        </p:txBody>
      </p:sp>
      <p:sp>
        <p:nvSpPr>
          <p:cNvPr id="46" name="TextBox 45"/>
          <p:cNvSpPr txBox="1"/>
          <p:nvPr/>
        </p:nvSpPr>
        <p:spPr>
          <a:xfrm>
            <a:off x="6177514" y="2713573"/>
            <a:ext cx="535724" cy="369332"/>
          </a:xfrm>
          <a:prstGeom prst="rect">
            <a:avLst/>
          </a:prstGeom>
          <a:noFill/>
        </p:spPr>
        <p:txBody>
          <a:bodyPr wrap="none" rtlCol="0">
            <a:spAutoFit/>
          </a:bodyPr>
          <a:lstStyle/>
          <a:p>
            <a:r>
              <a:rPr lang="en-US" dirty="0" smtClean="0"/>
              <a:t>125</a:t>
            </a:r>
            <a:endParaRPr lang="en-US" dirty="0"/>
          </a:p>
        </p:txBody>
      </p:sp>
      <p:sp>
        <p:nvSpPr>
          <p:cNvPr id="47" name="TextBox 46"/>
          <p:cNvSpPr txBox="1"/>
          <p:nvPr/>
        </p:nvSpPr>
        <p:spPr>
          <a:xfrm>
            <a:off x="5139066" y="5460328"/>
            <a:ext cx="535724" cy="369332"/>
          </a:xfrm>
          <a:prstGeom prst="rect">
            <a:avLst/>
          </a:prstGeom>
          <a:noFill/>
        </p:spPr>
        <p:txBody>
          <a:bodyPr wrap="none" rtlCol="0">
            <a:spAutoFit/>
          </a:bodyPr>
          <a:lstStyle/>
          <a:p>
            <a:r>
              <a:rPr lang="en-US" dirty="0" smtClean="0"/>
              <a:t>125</a:t>
            </a:r>
            <a:endParaRPr lang="en-US" dirty="0"/>
          </a:p>
        </p:txBody>
      </p:sp>
      <p:sp>
        <p:nvSpPr>
          <p:cNvPr id="48" name="TextBox 47"/>
          <p:cNvSpPr txBox="1"/>
          <p:nvPr/>
        </p:nvSpPr>
        <p:spPr>
          <a:xfrm>
            <a:off x="9379954" y="3007406"/>
            <a:ext cx="652743" cy="369332"/>
          </a:xfrm>
          <a:prstGeom prst="rect">
            <a:avLst/>
          </a:prstGeom>
          <a:noFill/>
        </p:spPr>
        <p:txBody>
          <a:bodyPr wrap="none" rtlCol="0">
            <a:spAutoFit/>
          </a:bodyPr>
          <a:lstStyle/>
          <a:p>
            <a:r>
              <a:rPr lang="en-US" dirty="0" smtClean="0"/>
              <a:t>1100</a:t>
            </a:r>
            <a:endParaRPr lang="en-US" dirty="0"/>
          </a:p>
        </p:txBody>
      </p:sp>
      <p:sp>
        <p:nvSpPr>
          <p:cNvPr id="49" name="TextBox 48"/>
          <p:cNvSpPr txBox="1"/>
          <p:nvPr/>
        </p:nvSpPr>
        <p:spPr>
          <a:xfrm>
            <a:off x="6179559" y="3001950"/>
            <a:ext cx="535724" cy="369332"/>
          </a:xfrm>
          <a:prstGeom prst="rect">
            <a:avLst/>
          </a:prstGeom>
          <a:noFill/>
        </p:spPr>
        <p:txBody>
          <a:bodyPr wrap="none" rtlCol="0">
            <a:spAutoFit/>
          </a:bodyPr>
          <a:lstStyle/>
          <a:p>
            <a:r>
              <a:rPr lang="en-US" dirty="0" smtClean="0"/>
              <a:t>100</a:t>
            </a:r>
            <a:endParaRPr lang="en-US" dirty="0"/>
          </a:p>
        </p:txBody>
      </p:sp>
      <p:sp>
        <p:nvSpPr>
          <p:cNvPr id="50" name="TextBox 49"/>
          <p:cNvSpPr txBox="1"/>
          <p:nvPr/>
        </p:nvSpPr>
        <p:spPr>
          <a:xfrm>
            <a:off x="5130483" y="5195809"/>
            <a:ext cx="535724" cy="369332"/>
          </a:xfrm>
          <a:prstGeom prst="rect">
            <a:avLst/>
          </a:prstGeom>
          <a:noFill/>
        </p:spPr>
        <p:txBody>
          <a:bodyPr wrap="none" rtlCol="0">
            <a:spAutoFit/>
          </a:bodyPr>
          <a:lstStyle/>
          <a:p>
            <a:r>
              <a:rPr lang="en-US" dirty="0" smtClean="0"/>
              <a:t>100</a:t>
            </a:r>
            <a:endParaRPr lang="en-US" dirty="0"/>
          </a:p>
        </p:txBody>
      </p:sp>
      <p:sp>
        <p:nvSpPr>
          <p:cNvPr id="51" name="TextBox 50"/>
          <p:cNvSpPr txBox="1"/>
          <p:nvPr/>
        </p:nvSpPr>
        <p:spPr>
          <a:xfrm>
            <a:off x="5132529" y="6028367"/>
            <a:ext cx="535724" cy="369332"/>
          </a:xfrm>
          <a:prstGeom prst="rect">
            <a:avLst/>
          </a:prstGeom>
          <a:noFill/>
        </p:spPr>
        <p:txBody>
          <a:bodyPr wrap="none" rtlCol="0">
            <a:spAutoFit/>
          </a:bodyPr>
          <a:lstStyle/>
          <a:p>
            <a:r>
              <a:rPr lang="en-US" dirty="0" smtClean="0"/>
              <a:t>225</a:t>
            </a:r>
            <a:endParaRPr lang="en-US" dirty="0"/>
          </a:p>
        </p:txBody>
      </p:sp>
      <p:sp>
        <p:nvSpPr>
          <p:cNvPr id="52" name="TextBox 51"/>
          <p:cNvSpPr txBox="1"/>
          <p:nvPr/>
        </p:nvSpPr>
        <p:spPr>
          <a:xfrm>
            <a:off x="6146166" y="6031909"/>
            <a:ext cx="535724" cy="369332"/>
          </a:xfrm>
          <a:prstGeom prst="rect">
            <a:avLst/>
          </a:prstGeom>
          <a:noFill/>
        </p:spPr>
        <p:txBody>
          <a:bodyPr wrap="none" rtlCol="0">
            <a:spAutoFit/>
          </a:bodyPr>
          <a:lstStyle/>
          <a:p>
            <a:r>
              <a:rPr lang="en-US" dirty="0" smtClean="0"/>
              <a:t>225</a:t>
            </a:r>
            <a:endParaRPr lang="en-US" dirty="0"/>
          </a:p>
        </p:txBody>
      </p:sp>
      <p:sp>
        <p:nvSpPr>
          <p:cNvPr id="53" name="Rectangle 52"/>
          <p:cNvSpPr/>
          <p:nvPr/>
        </p:nvSpPr>
        <p:spPr>
          <a:xfrm>
            <a:off x="2746531" y="4450631"/>
            <a:ext cx="8513348" cy="1777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5" name="Straight Arrow Connector 54"/>
          <p:cNvCxnSpPr/>
          <p:nvPr/>
        </p:nvCxnSpPr>
        <p:spPr>
          <a:xfrm flipV="1">
            <a:off x="5528930" y="1686264"/>
            <a:ext cx="21265" cy="27643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a:off x="5560609" y="1938259"/>
            <a:ext cx="366165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a:off x="5550195" y="4628417"/>
            <a:ext cx="0" cy="16235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a:off x="5550195" y="4908237"/>
            <a:ext cx="141413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a:off x="2808581" y="1679172"/>
            <a:ext cx="184731" cy="369332"/>
          </a:xfrm>
          <a:prstGeom prst="rect">
            <a:avLst/>
          </a:prstGeom>
          <a:noFill/>
        </p:spPr>
        <p:txBody>
          <a:bodyPr wrap="none" rtlCol="0">
            <a:spAutoFit/>
          </a:bodyPr>
          <a:lstStyle/>
          <a:p>
            <a:endParaRPr lang="en-US" dirty="0"/>
          </a:p>
        </p:txBody>
      </p:sp>
      <p:sp>
        <p:nvSpPr>
          <p:cNvPr id="70" name="TextBox 69"/>
          <p:cNvSpPr txBox="1"/>
          <p:nvPr/>
        </p:nvSpPr>
        <p:spPr>
          <a:xfrm>
            <a:off x="9475221" y="1679171"/>
            <a:ext cx="652743" cy="369332"/>
          </a:xfrm>
          <a:prstGeom prst="rect">
            <a:avLst/>
          </a:prstGeom>
          <a:noFill/>
        </p:spPr>
        <p:txBody>
          <a:bodyPr wrap="none" rtlCol="0">
            <a:spAutoFit/>
          </a:bodyPr>
          <a:lstStyle/>
          <a:p>
            <a:r>
              <a:rPr lang="en-US" dirty="0" smtClean="0"/>
              <a:t>5718</a:t>
            </a:r>
            <a:endParaRPr lang="en-US" dirty="0"/>
          </a:p>
        </p:txBody>
      </p:sp>
      <p:sp>
        <p:nvSpPr>
          <p:cNvPr id="71" name="TextBox 70"/>
          <p:cNvSpPr txBox="1"/>
          <p:nvPr/>
        </p:nvSpPr>
        <p:spPr>
          <a:xfrm>
            <a:off x="9475221" y="1907492"/>
            <a:ext cx="535724" cy="369332"/>
          </a:xfrm>
          <a:prstGeom prst="rect">
            <a:avLst/>
          </a:prstGeom>
          <a:noFill/>
        </p:spPr>
        <p:txBody>
          <a:bodyPr wrap="none" rtlCol="0">
            <a:spAutoFit/>
          </a:bodyPr>
          <a:lstStyle/>
          <a:p>
            <a:r>
              <a:rPr lang="en-US" dirty="0" smtClean="0"/>
              <a:t>100</a:t>
            </a:r>
            <a:endParaRPr lang="en-US" dirty="0"/>
          </a:p>
        </p:txBody>
      </p:sp>
      <p:sp>
        <p:nvSpPr>
          <p:cNvPr id="72" name="TextBox 71"/>
          <p:cNvSpPr txBox="1"/>
          <p:nvPr/>
        </p:nvSpPr>
        <p:spPr>
          <a:xfrm>
            <a:off x="9475221" y="2184469"/>
            <a:ext cx="535724" cy="369332"/>
          </a:xfrm>
          <a:prstGeom prst="rect">
            <a:avLst/>
          </a:prstGeom>
          <a:noFill/>
        </p:spPr>
        <p:txBody>
          <a:bodyPr wrap="none" rtlCol="0">
            <a:spAutoFit/>
          </a:bodyPr>
          <a:lstStyle/>
          <a:p>
            <a:r>
              <a:rPr lang="en-US" dirty="0" smtClean="0"/>
              <a:t>150</a:t>
            </a:r>
            <a:endParaRPr lang="en-US" dirty="0"/>
          </a:p>
        </p:txBody>
      </p:sp>
      <p:sp>
        <p:nvSpPr>
          <p:cNvPr id="73" name="TextBox 72"/>
          <p:cNvSpPr txBox="1"/>
          <p:nvPr/>
        </p:nvSpPr>
        <p:spPr>
          <a:xfrm>
            <a:off x="9468597" y="2483580"/>
            <a:ext cx="535724" cy="369332"/>
          </a:xfrm>
          <a:prstGeom prst="rect">
            <a:avLst/>
          </a:prstGeom>
          <a:noFill/>
        </p:spPr>
        <p:txBody>
          <a:bodyPr wrap="none" rtlCol="0">
            <a:spAutoFit/>
          </a:bodyPr>
          <a:lstStyle/>
          <a:p>
            <a:r>
              <a:rPr lang="en-US" dirty="0" smtClean="0"/>
              <a:t>100</a:t>
            </a:r>
            <a:endParaRPr lang="en-US" dirty="0"/>
          </a:p>
        </p:txBody>
      </p:sp>
      <p:sp>
        <p:nvSpPr>
          <p:cNvPr id="74" name="TextBox 73"/>
          <p:cNvSpPr txBox="1"/>
          <p:nvPr/>
        </p:nvSpPr>
        <p:spPr>
          <a:xfrm>
            <a:off x="10498229" y="3277358"/>
            <a:ext cx="535724" cy="369332"/>
          </a:xfrm>
          <a:prstGeom prst="rect">
            <a:avLst/>
          </a:prstGeom>
          <a:noFill/>
        </p:spPr>
        <p:txBody>
          <a:bodyPr wrap="none" rtlCol="0">
            <a:spAutoFit/>
          </a:bodyPr>
          <a:lstStyle/>
          <a:p>
            <a:r>
              <a:rPr lang="en-US" dirty="0" smtClean="0"/>
              <a:t>200</a:t>
            </a:r>
            <a:endParaRPr lang="en-US" dirty="0"/>
          </a:p>
        </p:txBody>
      </p:sp>
      <p:sp>
        <p:nvSpPr>
          <p:cNvPr id="75" name="TextBox 74"/>
          <p:cNvSpPr txBox="1"/>
          <p:nvPr/>
        </p:nvSpPr>
        <p:spPr>
          <a:xfrm>
            <a:off x="10498229" y="3505679"/>
            <a:ext cx="535724" cy="369332"/>
          </a:xfrm>
          <a:prstGeom prst="rect">
            <a:avLst/>
          </a:prstGeom>
          <a:noFill/>
        </p:spPr>
        <p:txBody>
          <a:bodyPr wrap="none" rtlCol="0">
            <a:spAutoFit/>
          </a:bodyPr>
          <a:lstStyle/>
          <a:p>
            <a:r>
              <a:rPr lang="en-US" dirty="0" smtClean="0"/>
              <a:t>500</a:t>
            </a:r>
            <a:endParaRPr lang="en-US" dirty="0"/>
          </a:p>
        </p:txBody>
      </p:sp>
      <p:sp>
        <p:nvSpPr>
          <p:cNvPr id="76" name="TextBox 75"/>
          <p:cNvSpPr txBox="1"/>
          <p:nvPr/>
        </p:nvSpPr>
        <p:spPr>
          <a:xfrm>
            <a:off x="10498229" y="3782656"/>
            <a:ext cx="652743" cy="369332"/>
          </a:xfrm>
          <a:prstGeom prst="rect">
            <a:avLst/>
          </a:prstGeom>
          <a:noFill/>
        </p:spPr>
        <p:txBody>
          <a:bodyPr wrap="none" rtlCol="0">
            <a:spAutoFit/>
          </a:bodyPr>
          <a:lstStyle/>
          <a:p>
            <a:r>
              <a:rPr lang="en-US" dirty="0" smtClean="0"/>
              <a:t>5000</a:t>
            </a:r>
            <a:endParaRPr lang="en-US" dirty="0"/>
          </a:p>
        </p:txBody>
      </p:sp>
      <p:sp>
        <p:nvSpPr>
          <p:cNvPr id="77" name="TextBox 76"/>
          <p:cNvSpPr txBox="1"/>
          <p:nvPr/>
        </p:nvSpPr>
        <p:spPr>
          <a:xfrm>
            <a:off x="9564291" y="4109646"/>
            <a:ext cx="535724" cy="369332"/>
          </a:xfrm>
          <a:prstGeom prst="rect">
            <a:avLst/>
          </a:prstGeom>
          <a:noFill/>
        </p:spPr>
        <p:txBody>
          <a:bodyPr wrap="none" rtlCol="0">
            <a:spAutoFit/>
          </a:bodyPr>
          <a:lstStyle/>
          <a:p>
            <a:r>
              <a:rPr lang="en-US" dirty="0" smtClean="0"/>
              <a:t>625</a:t>
            </a:r>
            <a:endParaRPr lang="en-US" dirty="0"/>
          </a:p>
        </p:txBody>
      </p:sp>
      <p:sp>
        <p:nvSpPr>
          <p:cNvPr id="80" name="TextBox 79"/>
          <p:cNvSpPr txBox="1"/>
          <p:nvPr/>
        </p:nvSpPr>
        <p:spPr>
          <a:xfrm>
            <a:off x="8353860" y="4654663"/>
            <a:ext cx="652743" cy="369332"/>
          </a:xfrm>
          <a:prstGeom prst="rect">
            <a:avLst/>
          </a:prstGeom>
          <a:noFill/>
        </p:spPr>
        <p:txBody>
          <a:bodyPr wrap="none" rtlCol="0">
            <a:spAutoFit/>
          </a:bodyPr>
          <a:lstStyle/>
          <a:p>
            <a:r>
              <a:rPr lang="en-US" dirty="0" smtClean="0"/>
              <a:t>3565</a:t>
            </a:r>
            <a:endParaRPr lang="en-US" dirty="0"/>
          </a:p>
        </p:txBody>
      </p:sp>
      <p:sp>
        <p:nvSpPr>
          <p:cNvPr id="81" name="TextBox 80"/>
          <p:cNvSpPr txBox="1"/>
          <p:nvPr/>
        </p:nvSpPr>
        <p:spPr>
          <a:xfrm>
            <a:off x="7339913" y="4917021"/>
            <a:ext cx="535724" cy="369332"/>
          </a:xfrm>
          <a:prstGeom prst="rect">
            <a:avLst/>
          </a:prstGeom>
          <a:noFill/>
        </p:spPr>
        <p:txBody>
          <a:bodyPr wrap="none" rtlCol="0">
            <a:spAutoFit/>
          </a:bodyPr>
          <a:lstStyle/>
          <a:p>
            <a:r>
              <a:rPr lang="en-US" dirty="0" smtClean="0"/>
              <a:t>213</a:t>
            </a:r>
            <a:endParaRPr lang="en-US" dirty="0"/>
          </a:p>
        </p:txBody>
      </p:sp>
      <p:sp>
        <p:nvSpPr>
          <p:cNvPr id="83" name="TextBox 82"/>
          <p:cNvSpPr txBox="1"/>
          <p:nvPr/>
        </p:nvSpPr>
        <p:spPr>
          <a:xfrm>
            <a:off x="7336917" y="5229967"/>
            <a:ext cx="535724" cy="369332"/>
          </a:xfrm>
          <a:prstGeom prst="rect">
            <a:avLst/>
          </a:prstGeom>
          <a:noFill/>
        </p:spPr>
        <p:txBody>
          <a:bodyPr wrap="none" rtlCol="0">
            <a:spAutoFit/>
          </a:bodyPr>
          <a:lstStyle/>
          <a:p>
            <a:r>
              <a:rPr lang="en-US" dirty="0" smtClean="0"/>
              <a:t>100</a:t>
            </a:r>
            <a:endParaRPr lang="en-US" dirty="0"/>
          </a:p>
        </p:txBody>
      </p:sp>
      <p:sp>
        <p:nvSpPr>
          <p:cNvPr id="84" name="TextBox 83"/>
          <p:cNvSpPr txBox="1"/>
          <p:nvPr/>
        </p:nvSpPr>
        <p:spPr>
          <a:xfrm>
            <a:off x="7327630" y="5496242"/>
            <a:ext cx="535724" cy="369332"/>
          </a:xfrm>
          <a:prstGeom prst="rect">
            <a:avLst/>
          </a:prstGeom>
          <a:noFill/>
        </p:spPr>
        <p:txBody>
          <a:bodyPr wrap="none" rtlCol="0">
            <a:spAutoFit/>
          </a:bodyPr>
          <a:lstStyle/>
          <a:p>
            <a:r>
              <a:rPr lang="en-US" dirty="0" smtClean="0"/>
              <a:t>125</a:t>
            </a:r>
            <a:endParaRPr lang="en-US" dirty="0"/>
          </a:p>
        </p:txBody>
      </p:sp>
      <p:sp>
        <p:nvSpPr>
          <p:cNvPr id="85" name="TextBox 84"/>
          <p:cNvSpPr txBox="1"/>
          <p:nvPr/>
        </p:nvSpPr>
        <p:spPr>
          <a:xfrm>
            <a:off x="7327428" y="5772538"/>
            <a:ext cx="535724" cy="646331"/>
          </a:xfrm>
          <a:prstGeom prst="rect">
            <a:avLst/>
          </a:prstGeom>
          <a:noFill/>
        </p:spPr>
        <p:txBody>
          <a:bodyPr wrap="none" rtlCol="0">
            <a:spAutoFit/>
          </a:bodyPr>
          <a:lstStyle/>
          <a:p>
            <a:r>
              <a:rPr lang="en-US" dirty="0" smtClean="0"/>
              <a:t>134</a:t>
            </a:r>
          </a:p>
          <a:p>
            <a:endParaRPr lang="en-US" dirty="0"/>
          </a:p>
        </p:txBody>
      </p:sp>
    </p:spTree>
    <p:extLst>
      <p:ext uri="{BB962C8B-B14F-4D97-AF65-F5344CB8AC3E}">
        <p14:creationId xmlns:p14="http://schemas.microsoft.com/office/powerpoint/2010/main" val="2752900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anim calcmode="lin" valueType="num">
                                      <p:cBhvr>
                                        <p:cTn id="23" dur="1000" fill="hold"/>
                                        <p:tgtEl>
                                          <p:spTgt spid="7"/>
                                        </p:tgtEl>
                                        <p:attrNameLst>
                                          <p:attrName>ppt_x</p:attrName>
                                        </p:attrNameLst>
                                      </p:cBhvr>
                                      <p:tavLst>
                                        <p:tav tm="0">
                                          <p:val>
                                            <p:strVal val="#ppt_x"/>
                                          </p:val>
                                        </p:tav>
                                        <p:tav tm="100000">
                                          <p:val>
                                            <p:strVal val="#ppt_x"/>
                                          </p:val>
                                        </p:tav>
                                      </p:tavLst>
                                    </p:anim>
                                    <p:anim calcmode="lin" valueType="num">
                                      <p:cBhvr>
                                        <p:cTn id="24" dur="1000" fill="hold"/>
                                        <p:tgtEl>
                                          <p:spTgt spid="7"/>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anim calcmode="lin" valueType="num">
                                      <p:cBhvr>
                                        <p:cTn id="28" dur="1000" fill="hold"/>
                                        <p:tgtEl>
                                          <p:spTgt spid="8"/>
                                        </p:tgtEl>
                                        <p:attrNameLst>
                                          <p:attrName>ppt_x</p:attrName>
                                        </p:attrNameLst>
                                      </p:cBhvr>
                                      <p:tavLst>
                                        <p:tav tm="0">
                                          <p:val>
                                            <p:strVal val="#ppt_x"/>
                                          </p:val>
                                        </p:tav>
                                        <p:tav tm="100000">
                                          <p:val>
                                            <p:strVal val="#ppt_x"/>
                                          </p:val>
                                        </p:tav>
                                      </p:tavLst>
                                    </p:anim>
                                    <p:anim calcmode="lin" valueType="num">
                                      <p:cBhvr>
                                        <p:cTn id="29" dur="1000" fill="hold"/>
                                        <p:tgtEl>
                                          <p:spTgt spid="8"/>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1000"/>
                                        <p:tgtEl>
                                          <p:spTgt spid="9"/>
                                        </p:tgtEl>
                                      </p:cBhvr>
                                    </p:animEffect>
                                    <p:anim calcmode="lin" valueType="num">
                                      <p:cBhvr>
                                        <p:cTn id="33" dur="1000" fill="hold"/>
                                        <p:tgtEl>
                                          <p:spTgt spid="9"/>
                                        </p:tgtEl>
                                        <p:attrNameLst>
                                          <p:attrName>ppt_x</p:attrName>
                                        </p:attrNameLst>
                                      </p:cBhvr>
                                      <p:tavLst>
                                        <p:tav tm="0">
                                          <p:val>
                                            <p:strVal val="#ppt_x"/>
                                          </p:val>
                                        </p:tav>
                                        <p:tav tm="100000">
                                          <p:val>
                                            <p:strVal val="#ppt_x"/>
                                          </p:val>
                                        </p:tav>
                                      </p:tavLst>
                                    </p:anim>
                                    <p:anim calcmode="lin" valueType="num">
                                      <p:cBhvr>
                                        <p:cTn id="34" dur="1000" fill="hold"/>
                                        <p:tgtEl>
                                          <p:spTgt spid="9"/>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1000"/>
                                        <p:tgtEl>
                                          <p:spTgt spid="10"/>
                                        </p:tgtEl>
                                      </p:cBhvr>
                                    </p:animEffect>
                                    <p:anim calcmode="lin" valueType="num">
                                      <p:cBhvr>
                                        <p:cTn id="38" dur="1000" fill="hold"/>
                                        <p:tgtEl>
                                          <p:spTgt spid="10"/>
                                        </p:tgtEl>
                                        <p:attrNameLst>
                                          <p:attrName>ppt_x</p:attrName>
                                        </p:attrNameLst>
                                      </p:cBhvr>
                                      <p:tavLst>
                                        <p:tav tm="0">
                                          <p:val>
                                            <p:strVal val="#ppt_x"/>
                                          </p:val>
                                        </p:tav>
                                        <p:tav tm="100000">
                                          <p:val>
                                            <p:strVal val="#ppt_x"/>
                                          </p:val>
                                        </p:tav>
                                      </p:tavLst>
                                    </p:anim>
                                    <p:anim calcmode="lin" valueType="num">
                                      <p:cBhvr>
                                        <p:cTn id="39" dur="1000" fill="hold"/>
                                        <p:tgtEl>
                                          <p:spTgt spid="10"/>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1000"/>
                                        <p:tgtEl>
                                          <p:spTgt spid="11"/>
                                        </p:tgtEl>
                                      </p:cBhvr>
                                    </p:animEffect>
                                    <p:anim calcmode="lin" valueType="num">
                                      <p:cBhvr>
                                        <p:cTn id="43" dur="1000" fill="hold"/>
                                        <p:tgtEl>
                                          <p:spTgt spid="11"/>
                                        </p:tgtEl>
                                        <p:attrNameLst>
                                          <p:attrName>ppt_x</p:attrName>
                                        </p:attrNameLst>
                                      </p:cBhvr>
                                      <p:tavLst>
                                        <p:tav tm="0">
                                          <p:val>
                                            <p:strVal val="#ppt_x"/>
                                          </p:val>
                                        </p:tav>
                                        <p:tav tm="100000">
                                          <p:val>
                                            <p:strVal val="#ppt_x"/>
                                          </p:val>
                                        </p:tav>
                                      </p:tavLst>
                                    </p:anim>
                                    <p:anim calcmode="lin" valueType="num">
                                      <p:cBhvr>
                                        <p:cTn id="44" dur="1000" fill="hold"/>
                                        <p:tgtEl>
                                          <p:spTgt spid="11"/>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fade">
                                      <p:cBhvr>
                                        <p:cTn id="47" dur="1000"/>
                                        <p:tgtEl>
                                          <p:spTgt spid="12"/>
                                        </p:tgtEl>
                                      </p:cBhvr>
                                    </p:animEffect>
                                    <p:anim calcmode="lin" valueType="num">
                                      <p:cBhvr>
                                        <p:cTn id="48" dur="1000" fill="hold"/>
                                        <p:tgtEl>
                                          <p:spTgt spid="12"/>
                                        </p:tgtEl>
                                        <p:attrNameLst>
                                          <p:attrName>ppt_x</p:attrName>
                                        </p:attrNameLst>
                                      </p:cBhvr>
                                      <p:tavLst>
                                        <p:tav tm="0">
                                          <p:val>
                                            <p:strVal val="#ppt_x"/>
                                          </p:val>
                                        </p:tav>
                                        <p:tav tm="100000">
                                          <p:val>
                                            <p:strVal val="#ppt_x"/>
                                          </p:val>
                                        </p:tav>
                                      </p:tavLst>
                                    </p:anim>
                                    <p:anim calcmode="lin" valueType="num">
                                      <p:cBhvr>
                                        <p:cTn id="49" dur="1000" fill="hold"/>
                                        <p:tgtEl>
                                          <p:spTgt spid="12"/>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1000"/>
                                        <p:tgtEl>
                                          <p:spTgt spid="13"/>
                                        </p:tgtEl>
                                      </p:cBhvr>
                                    </p:animEffect>
                                    <p:anim calcmode="lin" valueType="num">
                                      <p:cBhvr>
                                        <p:cTn id="53" dur="1000" fill="hold"/>
                                        <p:tgtEl>
                                          <p:spTgt spid="13"/>
                                        </p:tgtEl>
                                        <p:attrNameLst>
                                          <p:attrName>ppt_x</p:attrName>
                                        </p:attrNameLst>
                                      </p:cBhvr>
                                      <p:tavLst>
                                        <p:tav tm="0">
                                          <p:val>
                                            <p:strVal val="#ppt_x"/>
                                          </p:val>
                                        </p:tav>
                                        <p:tav tm="100000">
                                          <p:val>
                                            <p:strVal val="#ppt_x"/>
                                          </p:val>
                                        </p:tav>
                                      </p:tavLst>
                                    </p:anim>
                                    <p:anim calcmode="lin" valueType="num">
                                      <p:cBhvr>
                                        <p:cTn id="54" dur="1000" fill="hold"/>
                                        <p:tgtEl>
                                          <p:spTgt spid="13"/>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fade">
                                      <p:cBhvr>
                                        <p:cTn id="57" dur="1000"/>
                                        <p:tgtEl>
                                          <p:spTgt spid="14"/>
                                        </p:tgtEl>
                                      </p:cBhvr>
                                    </p:animEffect>
                                    <p:anim calcmode="lin" valueType="num">
                                      <p:cBhvr>
                                        <p:cTn id="58" dur="1000" fill="hold"/>
                                        <p:tgtEl>
                                          <p:spTgt spid="14"/>
                                        </p:tgtEl>
                                        <p:attrNameLst>
                                          <p:attrName>ppt_x</p:attrName>
                                        </p:attrNameLst>
                                      </p:cBhvr>
                                      <p:tavLst>
                                        <p:tav tm="0">
                                          <p:val>
                                            <p:strVal val="#ppt_x"/>
                                          </p:val>
                                        </p:tav>
                                        <p:tav tm="100000">
                                          <p:val>
                                            <p:strVal val="#ppt_x"/>
                                          </p:val>
                                        </p:tav>
                                      </p:tavLst>
                                    </p:anim>
                                    <p:anim calcmode="lin" valueType="num">
                                      <p:cBhvr>
                                        <p:cTn id="59" dur="1000" fill="hold"/>
                                        <p:tgtEl>
                                          <p:spTgt spid="14"/>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fade">
                                      <p:cBhvr>
                                        <p:cTn id="62" dur="1000"/>
                                        <p:tgtEl>
                                          <p:spTgt spid="15"/>
                                        </p:tgtEl>
                                      </p:cBhvr>
                                    </p:animEffect>
                                    <p:anim calcmode="lin" valueType="num">
                                      <p:cBhvr>
                                        <p:cTn id="63" dur="1000" fill="hold"/>
                                        <p:tgtEl>
                                          <p:spTgt spid="15"/>
                                        </p:tgtEl>
                                        <p:attrNameLst>
                                          <p:attrName>ppt_x</p:attrName>
                                        </p:attrNameLst>
                                      </p:cBhvr>
                                      <p:tavLst>
                                        <p:tav tm="0">
                                          <p:val>
                                            <p:strVal val="#ppt_x"/>
                                          </p:val>
                                        </p:tav>
                                        <p:tav tm="100000">
                                          <p:val>
                                            <p:strVal val="#ppt_x"/>
                                          </p:val>
                                        </p:tav>
                                      </p:tavLst>
                                    </p:anim>
                                    <p:anim calcmode="lin" valueType="num">
                                      <p:cBhvr>
                                        <p:cTn id="64" dur="1000" fill="hold"/>
                                        <p:tgtEl>
                                          <p:spTgt spid="15"/>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16"/>
                                        </p:tgtEl>
                                        <p:attrNameLst>
                                          <p:attrName>style.visibility</p:attrName>
                                        </p:attrNameLst>
                                      </p:cBhvr>
                                      <p:to>
                                        <p:strVal val="visible"/>
                                      </p:to>
                                    </p:set>
                                    <p:animEffect transition="in" filter="fade">
                                      <p:cBhvr>
                                        <p:cTn id="67" dur="1000"/>
                                        <p:tgtEl>
                                          <p:spTgt spid="16"/>
                                        </p:tgtEl>
                                      </p:cBhvr>
                                    </p:animEffect>
                                    <p:anim calcmode="lin" valueType="num">
                                      <p:cBhvr>
                                        <p:cTn id="68" dur="1000" fill="hold"/>
                                        <p:tgtEl>
                                          <p:spTgt spid="16"/>
                                        </p:tgtEl>
                                        <p:attrNameLst>
                                          <p:attrName>ppt_x</p:attrName>
                                        </p:attrNameLst>
                                      </p:cBhvr>
                                      <p:tavLst>
                                        <p:tav tm="0">
                                          <p:val>
                                            <p:strVal val="#ppt_x"/>
                                          </p:val>
                                        </p:tav>
                                        <p:tav tm="100000">
                                          <p:val>
                                            <p:strVal val="#ppt_x"/>
                                          </p:val>
                                        </p:tav>
                                      </p:tavLst>
                                    </p:anim>
                                    <p:anim calcmode="lin" valueType="num">
                                      <p:cBhvr>
                                        <p:cTn id="69" dur="1000" fill="hold"/>
                                        <p:tgtEl>
                                          <p:spTgt spid="16"/>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0"/>
                                  </p:stCondLst>
                                  <p:childTnLst>
                                    <p:set>
                                      <p:cBhvr>
                                        <p:cTn id="71" dur="1" fill="hold">
                                          <p:stCondLst>
                                            <p:cond delay="0"/>
                                          </p:stCondLst>
                                        </p:cTn>
                                        <p:tgtEl>
                                          <p:spTgt spid="17"/>
                                        </p:tgtEl>
                                        <p:attrNameLst>
                                          <p:attrName>style.visibility</p:attrName>
                                        </p:attrNameLst>
                                      </p:cBhvr>
                                      <p:to>
                                        <p:strVal val="visible"/>
                                      </p:to>
                                    </p:set>
                                    <p:animEffect transition="in" filter="fade">
                                      <p:cBhvr>
                                        <p:cTn id="72" dur="1000"/>
                                        <p:tgtEl>
                                          <p:spTgt spid="17"/>
                                        </p:tgtEl>
                                      </p:cBhvr>
                                    </p:animEffect>
                                    <p:anim calcmode="lin" valueType="num">
                                      <p:cBhvr>
                                        <p:cTn id="73" dur="1000" fill="hold"/>
                                        <p:tgtEl>
                                          <p:spTgt spid="17"/>
                                        </p:tgtEl>
                                        <p:attrNameLst>
                                          <p:attrName>ppt_x</p:attrName>
                                        </p:attrNameLst>
                                      </p:cBhvr>
                                      <p:tavLst>
                                        <p:tav tm="0">
                                          <p:val>
                                            <p:strVal val="#ppt_x"/>
                                          </p:val>
                                        </p:tav>
                                        <p:tav tm="100000">
                                          <p:val>
                                            <p:strVal val="#ppt_x"/>
                                          </p:val>
                                        </p:tav>
                                      </p:tavLst>
                                    </p:anim>
                                    <p:anim calcmode="lin" valueType="num">
                                      <p:cBhvr>
                                        <p:cTn id="74" dur="1000" fill="hold"/>
                                        <p:tgtEl>
                                          <p:spTgt spid="17"/>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18"/>
                                        </p:tgtEl>
                                        <p:attrNameLst>
                                          <p:attrName>style.visibility</p:attrName>
                                        </p:attrNameLst>
                                      </p:cBhvr>
                                      <p:to>
                                        <p:strVal val="visible"/>
                                      </p:to>
                                    </p:set>
                                    <p:animEffect transition="in" filter="fade">
                                      <p:cBhvr>
                                        <p:cTn id="77" dur="1000"/>
                                        <p:tgtEl>
                                          <p:spTgt spid="18"/>
                                        </p:tgtEl>
                                      </p:cBhvr>
                                    </p:animEffect>
                                    <p:anim calcmode="lin" valueType="num">
                                      <p:cBhvr>
                                        <p:cTn id="78" dur="1000" fill="hold"/>
                                        <p:tgtEl>
                                          <p:spTgt spid="18"/>
                                        </p:tgtEl>
                                        <p:attrNameLst>
                                          <p:attrName>ppt_x</p:attrName>
                                        </p:attrNameLst>
                                      </p:cBhvr>
                                      <p:tavLst>
                                        <p:tav tm="0">
                                          <p:val>
                                            <p:strVal val="#ppt_x"/>
                                          </p:val>
                                        </p:tav>
                                        <p:tav tm="100000">
                                          <p:val>
                                            <p:strVal val="#ppt_x"/>
                                          </p:val>
                                        </p:tav>
                                      </p:tavLst>
                                    </p:anim>
                                    <p:anim calcmode="lin" valueType="num">
                                      <p:cBhvr>
                                        <p:cTn id="79" dur="1000" fill="hold"/>
                                        <p:tgtEl>
                                          <p:spTgt spid="18"/>
                                        </p:tgtEl>
                                        <p:attrNameLst>
                                          <p:attrName>ppt_y</p:attrName>
                                        </p:attrNameLst>
                                      </p:cBhvr>
                                      <p:tavLst>
                                        <p:tav tm="0">
                                          <p:val>
                                            <p:strVal val="#ppt_y+.1"/>
                                          </p:val>
                                        </p:tav>
                                        <p:tav tm="100000">
                                          <p:val>
                                            <p:strVal val="#ppt_y"/>
                                          </p:val>
                                        </p:tav>
                                      </p:tavLst>
                                    </p:anim>
                                  </p:childTnLst>
                                </p:cTn>
                              </p:par>
                              <p:par>
                                <p:cTn id="80" presetID="42" presetClass="entr" presetSubtype="0" fill="hold" grpId="0" nodeType="withEffect">
                                  <p:stCondLst>
                                    <p:cond delay="0"/>
                                  </p:stCondLst>
                                  <p:childTnLst>
                                    <p:set>
                                      <p:cBhvr>
                                        <p:cTn id="81" dur="1" fill="hold">
                                          <p:stCondLst>
                                            <p:cond delay="0"/>
                                          </p:stCondLst>
                                        </p:cTn>
                                        <p:tgtEl>
                                          <p:spTgt spid="19"/>
                                        </p:tgtEl>
                                        <p:attrNameLst>
                                          <p:attrName>style.visibility</p:attrName>
                                        </p:attrNameLst>
                                      </p:cBhvr>
                                      <p:to>
                                        <p:strVal val="visible"/>
                                      </p:to>
                                    </p:set>
                                    <p:animEffect transition="in" filter="fade">
                                      <p:cBhvr>
                                        <p:cTn id="82" dur="1000"/>
                                        <p:tgtEl>
                                          <p:spTgt spid="19"/>
                                        </p:tgtEl>
                                      </p:cBhvr>
                                    </p:animEffect>
                                    <p:anim calcmode="lin" valueType="num">
                                      <p:cBhvr>
                                        <p:cTn id="83" dur="1000" fill="hold"/>
                                        <p:tgtEl>
                                          <p:spTgt spid="19"/>
                                        </p:tgtEl>
                                        <p:attrNameLst>
                                          <p:attrName>ppt_x</p:attrName>
                                        </p:attrNameLst>
                                      </p:cBhvr>
                                      <p:tavLst>
                                        <p:tav tm="0">
                                          <p:val>
                                            <p:strVal val="#ppt_x"/>
                                          </p:val>
                                        </p:tav>
                                        <p:tav tm="100000">
                                          <p:val>
                                            <p:strVal val="#ppt_x"/>
                                          </p:val>
                                        </p:tav>
                                      </p:tavLst>
                                    </p:anim>
                                    <p:anim calcmode="lin" valueType="num">
                                      <p:cBhvr>
                                        <p:cTn id="84" dur="1000" fill="hold"/>
                                        <p:tgtEl>
                                          <p:spTgt spid="19"/>
                                        </p:tgtEl>
                                        <p:attrNameLst>
                                          <p:attrName>ppt_y</p:attrName>
                                        </p:attrNameLst>
                                      </p:cBhvr>
                                      <p:tavLst>
                                        <p:tav tm="0">
                                          <p:val>
                                            <p:strVal val="#ppt_y+.1"/>
                                          </p:val>
                                        </p:tav>
                                        <p:tav tm="100000">
                                          <p:val>
                                            <p:strVal val="#ppt_y"/>
                                          </p:val>
                                        </p:tav>
                                      </p:tavLst>
                                    </p:anim>
                                  </p:childTnLst>
                                </p:cTn>
                              </p:par>
                              <p:par>
                                <p:cTn id="85" presetID="42" presetClass="entr" presetSubtype="0" fill="hold" grpId="0" nodeType="withEffect">
                                  <p:stCondLst>
                                    <p:cond delay="0"/>
                                  </p:stCondLst>
                                  <p:childTnLst>
                                    <p:set>
                                      <p:cBhvr>
                                        <p:cTn id="86" dur="1" fill="hold">
                                          <p:stCondLst>
                                            <p:cond delay="0"/>
                                          </p:stCondLst>
                                        </p:cTn>
                                        <p:tgtEl>
                                          <p:spTgt spid="20"/>
                                        </p:tgtEl>
                                        <p:attrNameLst>
                                          <p:attrName>style.visibility</p:attrName>
                                        </p:attrNameLst>
                                      </p:cBhvr>
                                      <p:to>
                                        <p:strVal val="visible"/>
                                      </p:to>
                                    </p:set>
                                    <p:animEffect transition="in" filter="fade">
                                      <p:cBhvr>
                                        <p:cTn id="87" dur="1000"/>
                                        <p:tgtEl>
                                          <p:spTgt spid="20"/>
                                        </p:tgtEl>
                                      </p:cBhvr>
                                    </p:animEffect>
                                    <p:anim calcmode="lin" valueType="num">
                                      <p:cBhvr>
                                        <p:cTn id="88" dur="1000" fill="hold"/>
                                        <p:tgtEl>
                                          <p:spTgt spid="20"/>
                                        </p:tgtEl>
                                        <p:attrNameLst>
                                          <p:attrName>ppt_x</p:attrName>
                                        </p:attrNameLst>
                                      </p:cBhvr>
                                      <p:tavLst>
                                        <p:tav tm="0">
                                          <p:val>
                                            <p:strVal val="#ppt_x"/>
                                          </p:val>
                                        </p:tav>
                                        <p:tav tm="100000">
                                          <p:val>
                                            <p:strVal val="#ppt_x"/>
                                          </p:val>
                                        </p:tav>
                                      </p:tavLst>
                                    </p:anim>
                                    <p:anim calcmode="lin" valueType="num">
                                      <p:cBhvr>
                                        <p:cTn id="89" dur="1000" fill="hold"/>
                                        <p:tgtEl>
                                          <p:spTgt spid="20"/>
                                        </p:tgtEl>
                                        <p:attrNameLst>
                                          <p:attrName>ppt_y</p:attrName>
                                        </p:attrNameLst>
                                      </p:cBhvr>
                                      <p:tavLst>
                                        <p:tav tm="0">
                                          <p:val>
                                            <p:strVal val="#ppt_y+.1"/>
                                          </p:val>
                                        </p:tav>
                                        <p:tav tm="100000">
                                          <p:val>
                                            <p:strVal val="#ppt_y"/>
                                          </p:val>
                                        </p:tav>
                                      </p:tavLst>
                                    </p:anim>
                                  </p:childTnLst>
                                </p:cTn>
                              </p:par>
                              <p:par>
                                <p:cTn id="90" presetID="42" presetClass="entr" presetSubtype="0" fill="hold" grpId="0" nodeType="withEffect">
                                  <p:stCondLst>
                                    <p:cond delay="0"/>
                                  </p:stCondLst>
                                  <p:childTnLst>
                                    <p:set>
                                      <p:cBhvr>
                                        <p:cTn id="91" dur="1" fill="hold">
                                          <p:stCondLst>
                                            <p:cond delay="0"/>
                                          </p:stCondLst>
                                        </p:cTn>
                                        <p:tgtEl>
                                          <p:spTgt spid="21"/>
                                        </p:tgtEl>
                                        <p:attrNameLst>
                                          <p:attrName>style.visibility</p:attrName>
                                        </p:attrNameLst>
                                      </p:cBhvr>
                                      <p:to>
                                        <p:strVal val="visible"/>
                                      </p:to>
                                    </p:set>
                                    <p:animEffect transition="in" filter="fade">
                                      <p:cBhvr>
                                        <p:cTn id="92" dur="1000"/>
                                        <p:tgtEl>
                                          <p:spTgt spid="21"/>
                                        </p:tgtEl>
                                      </p:cBhvr>
                                    </p:animEffect>
                                    <p:anim calcmode="lin" valueType="num">
                                      <p:cBhvr>
                                        <p:cTn id="93" dur="1000" fill="hold"/>
                                        <p:tgtEl>
                                          <p:spTgt spid="21"/>
                                        </p:tgtEl>
                                        <p:attrNameLst>
                                          <p:attrName>ppt_x</p:attrName>
                                        </p:attrNameLst>
                                      </p:cBhvr>
                                      <p:tavLst>
                                        <p:tav tm="0">
                                          <p:val>
                                            <p:strVal val="#ppt_x"/>
                                          </p:val>
                                        </p:tav>
                                        <p:tav tm="100000">
                                          <p:val>
                                            <p:strVal val="#ppt_x"/>
                                          </p:val>
                                        </p:tav>
                                      </p:tavLst>
                                    </p:anim>
                                    <p:anim calcmode="lin" valueType="num">
                                      <p:cBhvr>
                                        <p:cTn id="94" dur="1000" fill="hold"/>
                                        <p:tgtEl>
                                          <p:spTgt spid="21"/>
                                        </p:tgtEl>
                                        <p:attrNameLst>
                                          <p:attrName>ppt_y</p:attrName>
                                        </p:attrNameLst>
                                      </p:cBhvr>
                                      <p:tavLst>
                                        <p:tav tm="0">
                                          <p:val>
                                            <p:strVal val="#ppt_y+.1"/>
                                          </p:val>
                                        </p:tav>
                                        <p:tav tm="100000">
                                          <p:val>
                                            <p:strVal val="#ppt_y"/>
                                          </p:val>
                                        </p:tav>
                                      </p:tavLst>
                                    </p:anim>
                                  </p:childTnLst>
                                </p:cTn>
                              </p:par>
                              <p:par>
                                <p:cTn id="95" presetID="42" presetClass="entr" presetSubtype="0" fill="hold" grpId="0" nodeType="withEffect">
                                  <p:stCondLst>
                                    <p:cond delay="0"/>
                                  </p:stCondLst>
                                  <p:childTnLst>
                                    <p:set>
                                      <p:cBhvr>
                                        <p:cTn id="96" dur="1" fill="hold">
                                          <p:stCondLst>
                                            <p:cond delay="0"/>
                                          </p:stCondLst>
                                        </p:cTn>
                                        <p:tgtEl>
                                          <p:spTgt spid="22"/>
                                        </p:tgtEl>
                                        <p:attrNameLst>
                                          <p:attrName>style.visibility</p:attrName>
                                        </p:attrNameLst>
                                      </p:cBhvr>
                                      <p:to>
                                        <p:strVal val="visible"/>
                                      </p:to>
                                    </p:set>
                                    <p:animEffect transition="in" filter="fade">
                                      <p:cBhvr>
                                        <p:cTn id="97" dur="1000"/>
                                        <p:tgtEl>
                                          <p:spTgt spid="22"/>
                                        </p:tgtEl>
                                      </p:cBhvr>
                                    </p:animEffect>
                                    <p:anim calcmode="lin" valueType="num">
                                      <p:cBhvr>
                                        <p:cTn id="98" dur="1000" fill="hold"/>
                                        <p:tgtEl>
                                          <p:spTgt spid="22"/>
                                        </p:tgtEl>
                                        <p:attrNameLst>
                                          <p:attrName>ppt_x</p:attrName>
                                        </p:attrNameLst>
                                      </p:cBhvr>
                                      <p:tavLst>
                                        <p:tav tm="0">
                                          <p:val>
                                            <p:strVal val="#ppt_x"/>
                                          </p:val>
                                        </p:tav>
                                        <p:tav tm="100000">
                                          <p:val>
                                            <p:strVal val="#ppt_x"/>
                                          </p:val>
                                        </p:tav>
                                      </p:tavLst>
                                    </p:anim>
                                    <p:anim calcmode="lin" valueType="num">
                                      <p:cBhvr>
                                        <p:cTn id="99" dur="1000" fill="hold"/>
                                        <p:tgtEl>
                                          <p:spTgt spid="22"/>
                                        </p:tgtEl>
                                        <p:attrNameLst>
                                          <p:attrName>ppt_y</p:attrName>
                                        </p:attrNameLst>
                                      </p:cBhvr>
                                      <p:tavLst>
                                        <p:tav tm="0">
                                          <p:val>
                                            <p:strVal val="#ppt_y+.1"/>
                                          </p:val>
                                        </p:tav>
                                        <p:tav tm="100000">
                                          <p:val>
                                            <p:strVal val="#ppt_y"/>
                                          </p:val>
                                        </p:tav>
                                      </p:tavLst>
                                    </p:anim>
                                  </p:childTnLst>
                                </p:cTn>
                              </p:par>
                              <p:par>
                                <p:cTn id="100" presetID="42" presetClass="entr" presetSubtype="0" fill="hold" grpId="0" nodeType="withEffect">
                                  <p:stCondLst>
                                    <p:cond delay="0"/>
                                  </p:stCondLst>
                                  <p:childTnLst>
                                    <p:set>
                                      <p:cBhvr>
                                        <p:cTn id="101" dur="1" fill="hold">
                                          <p:stCondLst>
                                            <p:cond delay="0"/>
                                          </p:stCondLst>
                                        </p:cTn>
                                        <p:tgtEl>
                                          <p:spTgt spid="23"/>
                                        </p:tgtEl>
                                        <p:attrNameLst>
                                          <p:attrName>style.visibility</p:attrName>
                                        </p:attrNameLst>
                                      </p:cBhvr>
                                      <p:to>
                                        <p:strVal val="visible"/>
                                      </p:to>
                                    </p:set>
                                    <p:animEffect transition="in" filter="fade">
                                      <p:cBhvr>
                                        <p:cTn id="102" dur="1000"/>
                                        <p:tgtEl>
                                          <p:spTgt spid="23"/>
                                        </p:tgtEl>
                                      </p:cBhvr>
                                    </p:animEffect>
                                    <p:anim calcmode="lin" valueType="num">
                                      <p:cBhvr>
                                        <p:cTn id="103" dur="1000" fill="hold"/>
                                        <p:tgtEl>
                                          <p:spTgt spid="23"/>
                                        </p:tgtEl>
                                        <p:attrNameLst>
                                          <p:attrName>ppt_x</p:attrName>
                                        </p:attrNameLst>
                                      </p:cBhvr>
                                      <p:tavLst>
                                        <p:tav tm="0">
                                          <p:val>
                                            <p:strVal val="#ppt_x"/>
                                          </p:val>
                                        </p:tav>
                                        <p:tav tm="100000">
                                          <p:val>
                                            <p:strVal val="#ppt_x"/>
                                          </p:val>
                                        </p:tav>
                                      </p:tavLst>
                                    </p:anim>
                                    <p:anim calcmode="lin" valueType="num">
                                      <p:cBhvr>
                                        <p:cTn id="104" dur="1000" fill="hold"/>
                                        <p:tgtEl>
                                          <p:spTgt spid="23"/>
                                        </p:tgtEl>
                                        <p:attrNameLst>
                                          <p:attrName>ppt_y</p:attrName>
                                        </p:attrNameLst>
                                      </p:cBhvr>
                                      <p:tavLst>
                                        <p:tav tm="0">
                                          <p:val>
                                            <p:strVal val="#ppt_y+.1"/>
                                          </p:val>
                                        </p:tav>
                                        <p:tav tm="100000">
                                          <p:val>
                                            <p:strVal val="#ppt_y"/>
                                          </p:val>
                                        </p:tav>
                                      </p:tavLst>
                                    </p:anim>
                                  </p:childTnLst>
                                </p:cTn>
                              </p:par>
                              <p:par>
                                <p:cTn id="105" presetID="42" presetClass="entr" presetSubtype="0" fill="hold" grpId="0" nodeType="withEffect">
                                  <p:stCondLst>
                                    <p:cond delay="0"/>
                                  </p:stCondLst>
                                  <p:childTnLst>
                                    <p:set>
                                      <p:cBhvr>
                                        <p:cTn id="106" dur="1" fill="hold">
                                          <p:stCondLst>
                                            <p:cond delay="0"/>
                                          </p:stCondLst>
                                        </p:cTn>
                                        <p:tgtEl>
                                          <p:spTgt spid="24"/>
                                        </p:tgtEl>
                                        <p:attrNameLst>
                                          <p:attrName>style.visibility</p:attrName>
                                        </p:attrNameLst>
                                      </p:cBhvr>
                                      <p:to>
                                        <p:strVal val="visible"/>
                                      </p:to>
                                    </p:set>
                                    <p:animEffect transition="in" filter="fade">
                                      <p:cBhvr>
                                        <p:cTn id="107" dur="1000"/>
                                        <p:tgtEl>
                                          <p:spTgt spid="24"/>
                                        </p:tgtEl>
                                      </p:cBhvr>
                                    </p:animEffect>
                                    <p:anim calcmode="lin" valueType="num">
                                      <p:cBhvr>
                                        <p:cTn id="108" dur="1000" fill="hold"/>
                                        <p:tgtEl>
                                          <p:spTgt spid="24"/>
                                        </p:tgtEl>
                                        <p:attrNameLst>
                                          <p:attrName>ppt_x</p:attrName>
                                        </p:attrNameLst>
                                      </p:cBhvr>
                                      <p:tavLst>
                                        <p:tav tm="0">
                                          <p:val>
                                            <p:strVal val="#ppt_x"/>
                                          </p:val>
                                        </p:tav>
                                        <p:tav tm="100000">
                                          <p:val>
                                            <p:strVal val="#ppt_x"/>
                                          </p:val>
                                        </p:tav>
                                      </p:tavLst>
                                    </p:anim>
                                    <p:anim calcmode="lin" valueType="num">
                                      <p:cBhvr>
                                        <p:cTn id="109" dur="1000" fill="hold"/>
                                        <p:tgtEl>
                                          <p:spTgt spid="24"/>
                                        </p:tgtEl>
                                        <p:attrNameLst>
                                          <p:attrName>ppt_y</p:attrName>
                                        </p:attrNameLst>
                                      </p:cBhvr>
                                      <p:tavLst>
                                        <p:tav tm="0">
                                          <p:val>
                                            <p:strVal val="#ppt_y+.1"/>
                                          </p:val>
                                        </p:tav>
                                        <p:tav tm="100000">
                                          <p:val>
                                            <p:strVal val="#ppt_y"/>
                                          </p:val>
                                        </p:tav>
                                      </p:tavLst>
                                    </p:anim>
                                  </p:childTnLst>
                                </p:cTn>
                              </p:par>
                              <p:par>
                                <p:cTn id="110" presetID="42" presetClass="entr" presetSubtype="0" fill="hold" grpId="0" nodeType="withEffect">
                                  <p:stCondLst>
                                    <p:cond delay="0"/>
                                  </p:stCondLst>
                                  <p:childTnLst>
                                    <p:set>
                                      <p:cBhvr>
                                        <p:cTn id="111" dur="1" fill="hold">
                                          <p:stCondLst>
                                            <p:cond delay="0"/>
                                          </p:stCondLst>
                                        </p:cTn>
                                        <p:tgtEl>
                                          <p:spTgt spid="25"/>
                                        </p:tgtEl>
                                        <p:attrNameLst>
                                          <p:attrName>style.visibility</p:attrName>
                                        </p:attrNameLst>
                                      </p:cBhvr>
                                      <p:to>
                                        <p:strVal val="visible"/>
                                      </p:to>
                                    </p:set>
                                    <p:animEffect transition="in" filter="fade">
                                      <p:cBhvr>
                                        <p:cTn id="112" dur="1000"/>
                                        <p:tgtEl>
                                          <p:spTgt spid="25"/>
                                        </p:tgtEl>
                                      </p:cBhvr>
                                    </p:animEffect>
                                    <p:anim calcmode="lin" valueType="num">
                                      <p:cBhvr>
                                        <p:cTn id="113" dur="1000" fill="hold"/>
                                        <p:tgtEl>
                                          <p:spTgt spid="25"/>
                                        </p:tgtEl>
                                        <p:attrNameLst>
                                          <p:attrName>ppt_x</p:attrName>
                                        </p:attrNameLst>
                                      </p:cBhvr>
                                      <p:tavLst>
                                        <p:tav tm="0">
                                          <p:val>
                                            <p:strVal val="#ppt_x"/>
                                          </p:val>
                                        </p:tav>
                                        <p:tav tm="100000">
                                          <p:val>
                                            <p:strVal val="#ppt_x"/>
                                          </p:val>
                                        </p:tav>
                                      </p:tavLst>
                                    </p:anim>
                                    <p:anim calcmode="lin" valueType="num">
                                      <p:cBhvr>
                                        <p:cTn id="114" dur="1000" fill="hold"/>
                                        <p:tgtEl>
                                          <p:spTgt spid="25"/>
                                        </p:tgtEl>
                                        <p:attrNameLst>
                                          <p:attrName>ppt_y</p:attrName>
                                        </p:attrNameLst>
                                      </p:cBhvr>
                                      <p:tavLst>
                                        <p:tav tm="0">
                                          <p:val>
                                            <p:strVal val="#ppt_y+.1"/>
                                          </p:val>
                                        </p:tav>
                                        <p:tav tm="100000">
                                          <p:val>
                                            <p:strVal val="#ppt_y"/>
                                          </p:val>
                                        </p:tav>
                                      </p:tavLst>
                                    </p:anim>
                                  </p:childTnLst>
                                </p:cTn>
                              </p:par>
                              <p:par>
                                <p:cTn id="115" presetID="42" presetClass="entr" presetSubtype="0" fill="hold" grpId="0" nodeType="withEffect">
                                  <p:stCondLst>
                                    <p:cond delay="0"/>
                                  </p:stCondLst>
                                  <p:childTnLst>
                                    <p:set>
                                      <p:cBhvr>
                                        <p:cTn id="116" dur="1" fill="hold">
                                          <p:stCondLst>
                                            <p:cond delay="0"/>
                                          </p:stCondLst>
                                        </p:cTn>
                                        <p:tgtEl>
                                          <p:spTgt spid="26"/>
                                        </p:tgtEl>
                                        <p:attrNameLst>
                                          <p:attrName>style.visibility</p:attrName>
                                        </p:attrNameLst>
                                      </p:cBhvr>
                                      <p:to>
                                        <p:strVal val="visible"/>
                                      </p:to>
                                    </p:set>
                                    <p:animEffect transition="in" filter="fade">
                                      <p:cBhvr>
                                        <p:cTn id="117" dur="1000"/>
                                        <p:tgtEl>
                                          <p:spTgt spid="26"/>
                                        </p:tgtEl>
                                      </p:cBhvr>
                                    </p:animEffect>
                                    <p:anim calcmode="lin" valueType="num">
                                      <p:cBhvr>
                                        <p:cTn id="118" dur="1000" fill="hold"/>
                                        <p:tgtEl>
                                          <p:spTgt spid="26"/>
                                        </p:tgtEl>
                                        <p:attrNameLst>
                                          <p:attrName>ppt_x</p:attrName>
                                        </p:attrNameLst>
                                      </p:cBhvr>
                                      <p:tavLst>
                                        <p:tav tm="0">
                                          <p:val>
                                            <p:strVal val="#ppt_x"/>
                                          </p:val>
                                        </p:tav>
                                        <p:tav tm="100000">
                                          <p:val>
                                            <p:strVal val="#ppt_x"/>
                                          </p:val>
                                        </p:tav>
                                      </p:tavLst>
                                    </p:anim>
                                    <p:anim calcmode="lin" valueType="num">
                                      <p:cBhvr>
                                        <p:cTn id="119" dur="1000" fill="hold"/>
                                        <p:tgtEl>
                                          <p:spTgt spid="26"/>
                                        </p:tgtEl>
                                        <p:attrNameLst>
                                          <p:attrName>ppt_y</p:attrName>
                                        </p:attrNameLst>
                                      </p:cBhvr>
                                      <p:tavLst>
                                        <p:tav tm="0">
                                          <p:val>
                                            <p:strVal val="#ppt_y+.1"/>
                                          </p:val>
                                        </p:tav>
                                        <p:tav tm="100000">
                                          <p:val>
                                            <p:strVal val="#ppt_y"/>
                                          </p:val>
                                        </p:tav>
                                      </p:tavLst>
                                    </p:anim>
                                  </p:childTnLst>
                                </p:cTn>
                              </p:par>
                              <p:par>
                                <p:cTn id="120" presetID="42" presetClass="entr" presetSubtype="0" fill="hold" grpId="0" nodeType="withEffect">
                                  <p:stCondLst>
                                    <p:cond delay="0"/>
                                  </p:stCondLst>
                                  <p:childTnLst>
                                    <p:set>
                                      <p:cBhvr>
                                        <p:cTn id="121" dur="1" fill="hold">
                                          <p:stCondLst>
                                            <p:cond delay="0"/>
                                          </p:stCondLst>
                                        </p:cTn>
                                        <p:tgtEl>
                                          <p:spTgt spid="27"/>
                                        </p:tgtEl>
                                        <p:attrNameLst>
                                          <p:attrName>style.visibility</p:attrName>
                                        </p:attrNameLst>
                                      </p:cBhvr>
                                      <p:to>
                                        <p:strVal val="visible"/>
                                      </p:to>
                                    </p:set>
                                    <p:animEffect transition="in" filter="fade">
                                      <p:cBhvr>
                                        <p:cTn id="122" dur="1000"/>
                                        <p:tgtEl>
                                          <p:spTgt spid="27"/>
                                        </p:tgtEl>
                                      </p:cBhvr>
                                    </p:animEffect>
                                    <p:anim calcmode="lin" valueType="num">
                                      <p:cBhvr>
                                        <p:cTn id="123" dur="1000" fill="hold"/>
                                        <p:tgtEl>
                                          <p:spTgt spid="27"/>
                                        </p:tgtEl>
                                        <p:attrNameLst>
                                          <p:attrName>ppt_x</p:attrName>
                                        </p:attrNameLst>
                                      </p:cBhvr>
                                      <p:tavLst>
                                        <p:tav tm="0">
                                          <p:val>
                                            <p:strVal val="#ppt_x"/>
                                          </p:val>
                                        </p:tav>
                                        <p:tav tm="100000">
                                          <p:val>
                                            <p:strVal val="#ppt_x"/>
                                          </p:val>
                                        </p:tav>
                                      </p:tavLst>
                                    </p:anim>
                                    <p:anim calcmode="lin" valueType="num">
                                      <p:cBhvr>
                                        <p:cTn id="124" dur="1000" fill="hold"/>
                                        <p:tgtEl>
                                          <p:spTgt spid="27"/>
                                        </p:tgtEl>
                                        <p:attrNameLst>
                                          <p:attrName>ppt_y</p:attrName>
                                        </p:attrNameLst>
                                      </p:cBhvr>
                                      <p:tavLst>
                                        <p:tav tm="0">
                                          <p:val>
                                            <p:strVal val="#ppt_y+.1"/>
                                          </p:val>
                                        </p:tav>
                                        <p:tav tm="100000">
                                          <p:val>
                                            <p:strVal val="#ppt_y"/>
                                          </p:val>
                                        </p:tav>
                                      </p:tavLst>
                                    </p:anim>
                                  </p:childTnLst>
                                </p:cTn>
                              </p:par>
                              <p:par>
                                <p:cTn id="125" presetID="42" presetClass="entr" presetSubtype="0" fill="hold" grpId="0" nodeType="withEffect">
                                  <p:stCondLst>
                                    <p:cond delay="0"/>
                                  </p:stCondLst>
                                  <p:childTnLst>
                                    <p:set>
                                      <p:cBhvr>
                                        <p:cTn id="126" dur="1" fill="hold">
                                          <p:stCondLst>
                                            <p:cond delay="0"/>
                                          </p:stCondLst>
                                        </p:cTn>
                                        <p:tgtEl>
                                          <p:spTgt spid="32"/>
                                        </p:tgtEl>
                                        <p:attrNameLst>
                                          <p:attrName>style.visibility</p:attrName>
                                        </p:attrNameLst>
                                      </p:cBhvr>
                                      <p:to>
                                        <p:strVal val="visible"/>
                                      </p:to>
                                    </p:set>
                                    <p:animEffect transition="in" filter="fade">
                                      <p:cBhvr>
                                        <p:cTn id="127" dur="1000"/>
                                        <p:tgtEl>
                                          <p:spTgt spid="32"/>
                                        </p:tgtEl>
                                      </p:cBhvr>
                                    </p:animEffect>
                                    <p:anim calcmode="lin" valueType="num">
                                      <p:cBhvr>
                                        <p:cTn id="128" dur="1000" fill="hold"/>
                                        <p:tgtEl>
                                          <p:spTgt spid="32"/>
                                        </p:tgtEl>
                                        <p:attrNameLst>
                                          <p:attrName>ppt_x</p:attrName>
                                        </p:attrNameLst>
                                      </p:cBhvr>
                                      <p:tavLst>
                                        <p:tav tm="0">
                                          <p:val>
                                            <p:strVal val="#ppt_x"/>
                                          </p:val>
                                        </p:tav>
                                        <p:tav tm="100000">
                                          <p:val>
                                            <p:strVal val="#ppt_x"/>
                                          </p:val>
                                        </p:tav>
                                      </p:tavLst>
                                    </p:anim>
                                    <p:anim calcmode="lin" valueType="num">
                                      <p:cBhvr>
                                        <p:cTn id="129" dur="1000" fill="hold"/>
                                        <p:tgtEl>
                                          <p:spTgt spid="32"/>
                                        </p:tgtEl>
                                        <p:attrNameLst>
                                          <p:attrName>ppt_y</p:attrName>
                                        </p:attrNameLst>
                                      </p:cBhvr>
                                      <p:tavLst>
                                        <p:tav tm="0">
                                          <p:val>
                                            <p:strVal val="#ppt_y+.1"/>
                                          </p:val>
                                        </p:tav>
                                        <p:tav tm="100000">
                                          <p:val>
                                            <p:strVal val="#ppt_y"/>
                                          </p:val>
                                        </p:tav>
                                      </p:tavLst>
                                    </p:anim>
                                  </p:childTnLst>
                                </p:cTn>
                              </p:par>
                              <p:par>
                                <p:cTn id="130" presetID="42" presetClass="entr" presetSubtype="0" fill="hold" grpId="0" nodeType="withEffect">
                                  <p:stCondLst>
                                    <p:cond delay="0"/>
                                  </p:stCondLst>
                                  <p:childTnLst>
                                    <p:set>
                                      <p:cBhvr>
                                        <p:cTn id="131" dur="1" fill="hold">
                                          <p:stCondLst>
                                            <p:cond delay="0"/>
                                          </p:stCondLst>
                                        </p:cTn>
                                        <p:tgtEl>
                                          <p:spTgt spid="33"/>
                                        </p:tgtEl>
                                        <p:attrNameLst>
                                          <p:attrName>style.visibility</p:attrName>
                                        </p:attrNameLst>
                                      </p:cBhvr>
                                      <p:to>
                                        <p:strVal val="visible"/>
                                      </p:to>
                                    </p:set>
                                    <p:animEffect transition="in" filter="fade">
                                      <p:cBhvr>
                                        <p:cTn id="132" dur="1000"/>
                                        <p:tgtEl>
                                          <p:spTgt spid="33"/>
                                        </p:tgtEl>
                                      </p:cBhvr>
                                    </p:animEffect>
                                    <p:anim calcmode="lin" valueType="num">
                                      <p:cBhvr>
                                        <p:cTn id="133" dur="1000" fill="hold"/>
                                        <p:tgtEl>
                                          <p:spTgt spid="33"/>
                                        </p:tgtEl>
                                        <p:attrNameLst>
                                          <p:attrName>ppt_x</p:attrName>
                                        </p:attrNameLst>
                                      </p:cBhvr>
                                      <p:tavLst>
                                        <p:tav tm="0">
                                          <p:val>
                                            <p:strVal val="#ppt_x"/>
                                          </p:val>
                                        </p:tav>
                                        <p:tav tm="100000">
                                          <p:val>
                                            <p:strVal val="#ppt_x"/>
                                          </p:val>
                                        </p:tav>
                                      </p:tavLst>
                                    </p:anim>
                                    <p:anim calcmode="lin" valueType="num">
                                      <p:cBhvr>
                                        <p:cTn id="134" dur="1000" fill="hold"/>
                                        <p:tgtEl>
                                          <p:spTgt spid="33"/>
                                        </p:tgtEl>
                                        <p:attrNameLst>
                                          <p:attrName>ppt_y</p:attrName>
                                        </p:attrNameLst>
                                      </p:cBhvr>
                                      <p:tavLst>
                                        <p:tav tm="0">
                                          <p:val>
                                            <p:strVal val="#ppt_y+.1"/>
                                          </p:val>
                                        </p:tav>
                                        <p:tav tm="100000">
                                          <p:val>
                                            <p:strVal val="#ppt_y"/>
                                          </p:val>
                                        </p:tav>
                                      </p:tavLst>
                                    </p:anim>
                                  </p:childTnLst>
                                </p:cTn>
                              </p:par>
                              <p:par>
                                <p:cTn id="135" presetID="42" presetClass="entr" presetSubtype="0" fill="hold" grpId="0" nodeType="withEffect">
                                  <p:stCondLst>
                                    <p:cond delay="0"/>
                                  </p:stCondLst>
                                  <p:childTnLst>
                                    <p:set>
                                      <p:cBhvr>
                                        <p:cTn id="136" dur="1" fill="hold">
                                          <p:stCondLst>
                                            <p:cond delay="0"/>
                                          </p:stCondLst>
                                        </p:cTn>
                                        <p:tgtEl>
                                          <p:spTgt spid="34"/>
                                        </p:tgtEl>
                                        <p:attrNameLst>
                                          <p:attrName>style.visibility</p:attrName>
                                        </p:attrNameLst>
                                      </p:cBhvr>
                                      <p:to>
                                        <p:strVal val="visible"/>
                                      </p:to>
                                    </p:set>
                                    <p:animEffect transition="in" filter="fade">
                                      <p:cBhvr>
                                        <p:cTn id="137" dur="1000"/>
                                        <p:tgtEl>
                                          <p:spTgt spid="34"/>
                                        </p:tgtEl>
                                      </p:cBhvr>
                                    </p:animEffect>
                                    <p:anim calcmode="lin" valueType="num">
                                      <p:cBhvr>
                                        <p:cTn id="138" dur="1000" fill="hold"/>
                                        <p:tgtEl>
                                          <p:spTgt spid="34"/>
                                        </p:tgtEl>
                                        <p:attrNameLst>
                                          <p:attrName>ppt_x</p:attrName>
                                        </p:attrNameLst>
                                      </p:cBhvr>
                                      <p:tavLst>
                                        <p:tav tm="0">
                                          <p:val>
                                            <p:strVal val="#ppt_x"/>
                                          </p:val>
                                        </p:tav>
                                        <p:tav tm="100000">
                                          <p:val>
                                            <p:strVal val="#ppt_x"/>
                                          </p:val>
                                        </p:tav>
                                      </p:tavLst>
                                    </p:anim>
                                    <p:anim calcmode="lin" valueType="num">
                                      <p:cBhvr>
                                        <p:cTn id="139" dur="1000" fill="hold"/>
                                        <p:tgtEl>
                                          <p:spTgt spid="34"/>
                                        </p:tgtEl>
                                        <p:attrNameLst>
                                          <p:attrName>ppt_y</p:attrName>
                                        </p:attrNameLst>
                                      </p:cBhvr>
                                      <p:tavLst>
                                        <p:tav tm="0">
                                          <p:val>
                                            <p:strVal val="#ppt_y+.1"/>
                                          </p:val>
                                        </p:tav>
                                        <p:tav tm="100000">
                                          <p:val>
                                            <p:strVal val="#ppt_y"/>
                                          </p:val>
                                        </p:tav>
                                      </p:tavLst>
                                    </p:anim>
                                  </p:childTnLst>
                                </p:cTn>
                              </p:par>
                              <p:par>
                                <p:cTn id="140" presetID="42" presetClass="entr" presetSubtype="0" fill="hold" grpId="0" nodeType="withEffect">
                                  <p:stCondLst>
                                    <p:cond delay="0"/>
                                  </p:stCondLst>
                                  <p:childTnLst>
                                    <p:set>
                                      <p:cBhvr>
                                        <p:cTn id="141" dur="1" fill="hold">
                                          <p:stCondLst>
                                            <p:cond delay="0"/>
                                          </p:stCondLst>
                                        </p:cTn>
                                        <p:tgtEl>
                                          <p:spTgt spid="35"/>
                                        </p:tgtEl>
                                        <p:attrNameLst>
                                          <p:attrName>style.visibility</p:attrName>
                                        </p:attrNameLst>
                                      </p:cBhvr>
                                      <p:to>
                                        <p:strVal val="visible"/>
                                      </p:to>
                                    </p:set>
                                    <p:animEffect transition="in" filter="fade">
                                      <p:cBhvr>
                                        <p:cTn id="142" dur="1000"/>
                                        <p:tgtEl>
                                          <p:spTgt spid="35"/>
                                        </p:tgtEl>
                                      </p:cBhvr>
                                    </p:animEffect>
                                    <p:anim calcmode="lin" valueType="num">
                                      <p:cBhvr>
                                        <p:cTn id="143" dur="1000" fill="hold"/>
                                        <p:tgtEl>
                                          <p:spTgt spid="35"/>
                                        </p:tgtEl>
                                        <p:attrNameLst>
                                          <p:attrName>ppt_x</p:attrName>
                                        </p:attrNameLst>
                                      </p:cBhvr>
                                      <p:tavLst>
                                        <p:tav tm="0">
                                          <p:val>
                                            <p:strVal val="#ppt_x"/>
                                          </p:val>
                                        </p:tav>
                                        <p:tav tm="100000">
                                          <p:val>
                                            <p:strVal val="#ppt_x"/>
                                          </p:val>
                                        </p:tav>
                                      </p:tavLst>
                                    </p:anim>
                                    <p:anim calcmode="lin" valueType="num">
                                      <p:cBhvr>
                                        <p:cTn id="144" dur="1000" fill="hold"/>
                                        <p:tgtEl>
                                          <p:spTgt spid="35"/>
                                        </p:tgtEl>
                                        <p:attrNameLst>
                                          <p:attrName>ppt_y</p:attrName>
                                        </p:attrNameLst>
                                      </p:cBhvr>
                                      <p:tavLst>
                                        <p:tav tm="0">
                                          <p:val>
                                            <p:strVal val="#ppt_y+.1"/>
                                          </p:val>
                                        </p:tav>
                                        <p:tav tm="100000">
                                          <p:val>
                                            <p:strVal val="#ppt_y"/>
                                          </p:val>
                                        </p:tav>
                                      </p:tavLst>
                                    </p:anim>
                                  </p:childTnLst>
                                </p:cTn>
                              </p:par>
                              <p:par>
                                <p:cTn id="145" presetID="42" presetClass="entr" presetSubtype="0" fill="hold" grpId="0" nodeType="withEffect">
                                  <p:stCondLst>
                                    <p:cond delay="0"/>
                                  </p:stCondLst>
                                  <p:childTnLst>
                                    <p:set>
                                      <p:cBhvr>
                                        <p:cTn id="146" dur="1" fill="hold">
                                          <p:stCondLst>
                                            <p:cond delay="0"/>
                                          </p:stCondLst>
                                        </p:cTn>
                                        <p:tgtEl>
                                          <p:spTgt spid="36"/>
                                        </p:tgtEl>
                                        <p:attrNameLst>
                                          <p:attrName>style.visibility</p:attrName>
                                        </p:attrNameLst>
                                      </p:cBhvr>
                                      <p:to>
                                        <p:strVal val="visible"/>
                                      </p:to>
                                    </p:set>
                                    <p:animEffect transition="in" filter="fade">
                                      <p:cBhvr>
                                        <p:cTn id="147" dur="1000"/>
                                        <p:tgtEl>
                                          <p:spTgt spid="36"/>
                                        </p:tgtEl>
                                      </p:cBhvr>
                                    </p:animEffect>
                                    <p:anim calcmode="lin" valueType="num">
                                      <p:cBhvr>
                                        <p:cTn id="148" dur="1000" fill="hold"/>
                                        <p:tgtEl>
                                          <p:spTgt spid="36"/>
                                        </p:tgtEl>
                                        <p:attrNameLst>
                                          <p:attrName>ppt_x</p:attrName>
                                        </p:attrNameLst>
                                      </p:cBhvr>
                                      <p:tavLst>
                                        <p:tav tm="0">
                                          <p:val>
                                            <p:strVal val="#ppt_x"/>
                                          </p:val>
                                        </p:tav>
                                        <p:tav tm="100000">
                                          <p:val>
                                            <p:strVal val="#ppt_x"/>
                                          </p:val>
                                        </p:tav>
                                      </p:tavLst>
                                    </p:anim>
                                    <p:anim calcmode="lin" valueType="num">
                                      <p:cBhvr>
                                        <p:cTn id="149" dur="1000" fill="hold"/>
                                        <p:tgtEl>
                                          <p:spTgt spid="36"/>
                                        </p:tgtEl>
                                        <p:attrNameLst>
                                          <p:attrName>ppt_y</p:attrName>
                                        </p:attrNameLst>
                                      </p:cBhvr>
                                      <p:tavLst>
                                        <p:tav tm="0">
                                          <p:val>
                                            <p:strVal val="#ppt_y+.1"/>
                                          </p:val>
                                        </p:tav>
                                        <p:tav tm="100000">
                                          <p:val>
                                            <p:strVal val="#ppt_y"/>
                                          </p:val>
                                        </p:tav>
                                      </p:tavLst>
                                    </p:anim>
                                  </p:childTnLst>
                                </p:cTn>
                              </p:par>
                              <p:par>
                                <p:cTn id="150" presetID="42" presetClass="entr" presetSubtype="0" fill="hold" grpId="0" nodeType="withEffect">
                                  <p:stCondLst>
                                    <p:cond delay="0"/>
                                  </p:stCondLst>
                                  <p:childTnLst>
                                    <p:set>
                                      <p:cBhvr>
                                        <p:cTn id="151" dur="1" fill="hold">
                                          <p:stCondLst>
                                            <p:cond delay="0"/>
                                          </p:stCondLst>
                                        </p:cTn>
                                        <p:tgtEl>
                                          <p:spTgt spid="37"/>
                                        </p:tgtEl>
                                        <p:attrNameLst>
                                          <p:attrName>style.visibility</p:attrName>
                                        </p:attrNameLst>
                                      </p:cBhvr>
                                      <p:to>
                                        <p:strVal val="visible"/>
                                      </p:to>
                                    </p:set>
                                    <p:animEffect transition="in" filter="fade">
                                      <p:cBhvr>
                                        <p:cTn id="152" dur="1000"/>
                                        <p:tgtEl>
                                          <p:spTgt spid="37"/>
                                        </p:tgtEl>
                                      </p:cBhvr>
                                    </p:animEffect>
                                    <p:anim calcmode="lin" valueType="num">
                                      <p:cBhvr>
                                        <p:cTn id="153" dur="1000" fill="hold"/>
                                        <p:tgtEl>
                                          <p:spTgt spid="37"/>
                                        </p:tgtEl>
                                        <p:attrNameLst>
                                          <p:attrName>ppt_x</p:attrName>
                                        </p:attrNameLst>
                                      </p:cBhvr>
                                      <p:tavLst>
                                        <p:tav tm="0">
                                          <p:val>
                                            <p:strVal val="#ppt_x"/>
                                          </p:val>
                                        </p:tav>
                                        <p:tav tm="100000">
                                          <p:val>
                                            <p:strVal val="#ppt_x"/>
                                          </p:val>
                                        </p:tav>
                                      </p:tavLst>
                                    </p:anim>
                                    <p:anim calcmode="lin" valueType="num">
                                      <p:cBhvr>
                                        <p:cTn id="154" dur="1000" fill="hold"/>
                                        <p:tgtEl>
                                          <p:spTgt spid="37"/>
                                        </p:tgtEl>
                                        <p:attrNameLst>
                                          <p:attrName>ppt_y</p:attrName>
                                        </p:attrNameLst>
                                      </p:cBhvr>
                                      <p:tavLst>
                                        <p:tav tm="0">
                                          <p:val>
                                            <p:strVal val="#ppt_y+.1"/>
                                          </p:val>
                                        </p:tav>
                                        <p:tav tm="100000">
                                          <p:val>
                                            <p:strVal val="#ppt_y"/>
                                          </p:val>
                                        </p:tav>
                                      </p:tavLst>
                                    </p:anim>
                                  </p:childTnLst>
                                </p:cTn>
                              </p:par>
                              <p:par>
                                <p:cTn id="155" presetID="42" presetClass="entr" presetSubtype="0" fill="hold" grpId="0" nodeType="withEffect">
                                  <p:stCondLst>
                                    <p:cond delay="0"/>
                                  </p:stCondLst>
                                  <p:childTnLst>
                                    <p:set>
                                      <p:cBhvr>
                                        <p:cTn id="156" dur="1" fill="hold">
                                          <p:stCondLst>
                                            <p:cond delay="0"/>
                                          </p:stCondLst>
                                        </p:cTn>
                                        <p:tgtEl>
                                          <p:spTgt spid="38"/>
                                        </p:tgtEl>
                                        <p:attrNameLst>
                                          <p:attrName>style.visibility</p:attrName>
                                        </p:attrNameLst>
                                      </p:cBhvr>
                                      <p:to>
                                        <p:strVal val="visible"/>
                                      </p:to>
                                    </p:set>
                                    <p:animEffect transition="in" filter="fade">
                                      <p:cBhvr>
                                        <p:cTn id="157" dur="1000"/>
                                        <p:tgtEl>
                                          <p:spTgt spid="38"/>
                                        </p:tgtEl>
                                      </p:cBhvr>
                                    </p:animEffect>
                                    <p:anim calcmode="lin" valueType="num">
                                      <p:cBhvr>
                                        <p:cTn id="158" dur="1000" fill="hold"/>
                                        <p:tgtEl>
                                          <p:spTgt spid="38"/>
                                        </p:tgtEl>
                                        <p:attrNameLst>
                                          <p:attrName>ppt_x</p:attrName>
                                        </p:attrNameLst>
                                      </p:cBhvr>
                                      <p:tavLst>
                                        <p:tav tm="0">
                                          <p:val>
                                            <p:strVal val="#ppt_x"/>
                                          </p:val>
                                        </p:tav>
                                        <p:tav tm="100000">
                                          <p:val>
                                            <p:strVal val="#ppt_x"/>
                                          </p:val>
                                        </p:tav>
                                      </p:tavLst>
                                    </p:anim>
                                    <p:anim calcmode="lin" valueType="num">
                                      <p:cBhvr>
                                        <p:cTn id="159" dur="1000" fill="hold"/>
                                        <p:tgtEl>
                                          <p:spTgt spid="38"/>
                                        </p:tgtEl>
                                        <p:attrNameLst>
                                          <p:attrName>ppt_y</p:attrName>
                                        </p:attrNameLst>
                                      </p:cBhvr>
                                      <p:tavLst>
                                        <p:tav tm="0">
                                          <p:val>
                                            <p:strVal val="#ppt_y+.1"/>
                                          </p:val>
                                        </p:tav>
                                        <p:tav tm="100000">
                                          <p:val>
                                            <p:strVal val="#ppt_y"/>
                                          </p:val>
                                        </p:tav>
                                      </p:tavLst>
                                    </p:anim>
                                  </p:childTnLst>
                                </p:cTn>
                              </p:par>
                              <p:par>
                                <p:cTn id="160" presetID="42" presetClass="entr" presetSubtype="0" fill="hold" grpId="0" nodeType="withEffect">
                                  <p:stCondLst>
                                    <p:cond delay="0"/>
                                  </p:stCondLst>
                                  <p:childTnLst>
                                    <p:set>
                                      <p:cBhvr>
                                        <p:cTn id="161" dur="1" fill="hold">
                                          <p:stCondLst>
                                            <p:cond delay="0"/>
                                          </p:stCondLst>
                                        </p:cTn>
                                        <p:tgtEl>
                                          <p:spTgt spid="39"/>
                                        </p:tgtEl>
                                        <p:attrNameLst>
                                          <p:attrName>style.visibility</p:attrName>
                                        </p:attrNameLst>
                                      </p:cBhvr>
                                      <p:to>
                                        <p:strVal val="visible"/>
                                      </p:to>
                                    </p:set>
                                    <p:animEffect transition="in" filter="fade">
                                      <p:cBhvr>
                                        <p:cTn id="162" dur="1000"/>
                                        <p:tgtEl>
                                          <p:spTgt spid="39"/>
                                        </p:tgtEl>
                                      </p:cBhvr>
                                    </p:animEffect>
                                    <p:anim calcmode="lin" valueType="num">
                                      <p:cBhvr>
                                        <p:cTn id="163" dur="1000" fill="hold"/>
                                        <p:tgtEl>
                                          <p:spTgt spid="39"/>
                                        </p:tgtEl>
                                        <p:attrNameLst>
                                          <p:attrName>ppt_x</p:attrName>
                                        </p:attrNameLst>
                                      </p:cBhvr>
                                      <p:tavLst>
                                        <p:tav tm="0">
                                          <p:val>
                                            <p:strVal val="#ppt_x"/>
                                          </p:val>
                                        </p:tav>
                                        <p:tav tm="100000">
                                          <p:val>
                                            <p:strVal val="#ppt_x"/>
                                          </p:val>
                                        </p:tav>
                                      </p:tavLst>
                                    </p:anim>
                                    <p:anim calcmode="lin" valueType="num">
                                      <p:cBhvr>
                                        <p:cTn id="164" dur="1000" fill="hold"/>
                                        <p:tgtEl>
                                          <p:spTgt spid="39"/>
                                        </p:tgtEl>
                                        <p:attrNameLst>
                                          <p:attrName>ppt_y</p:attrName>
                                        </p:attrNameLst>
                                      </p:cBhvr>
                                      <p:tavLst>
                                        <p:tav tm="0">
                                          <p:val>
                                            <p:strVal val="#ppt_y+.1"/>
                                          </p:val>
                                        </p:tav>
                                        <p:tav tm="100000">
                                          <p:val>
                                            <p:strVal val="#ppt_y"/>
                                          </p:val>
                                        </p:tav>
                                      </p:tavLst>
                                    </p:anim>
                                  </p:childTnLst>
                                </p:cTn>
                              </p:par>
                              <p:par>
                                <p:cTn id="165" presetID="42" presetClass="entr" presetSubtype="0" fill="hold" grpId="0" nodeType="withEffect" nodePh="1">
                                  <p:stCondLst>
                                    <p:cond delay="0"/>
                                  </p:stCondLst>
                                  <p:endCondLst>
                                    <p:cond evt="begin" delay="0">
                                      <p:tn val="165"/>
                                    </p:cond>
                                  </p:endCondLst>
                                  <p:childTnLst>
                                    <p:set>
                                      <p:cBhvr>
                                        <p:cTn id="166" dur="1" fill="hold">
                                          <p:stCondLst>
                                            <p:cond delay="0"/>
                                          </p:stCondLst>
                                        </p:cTn>
                                        <p:tgtEl>
                                          <p:spTgt spid="40"/>
                                        </p:tgtEl>
                                        <p:attrNameLst>
                                          <p:attrName>style.visibility</p:attrName>
                                        </p:attrNameLst>
                                      </p:cBhvr>
                                      <p:to>
                                        <p:strVal val="visible"/>
                                      </p:to>
                                    </p:set>
                                    <p:animEffect transition="in" filter="fade">
                                      <p:cBhvr>
                                        <p:cTn id="167" dur="1000"/>
                                        <p:tgtEl>
                                          <p:spTgt spid="40"/>
                                        </p:tgtEl>
                                      </p:cBhvr>
                                    </p:animEffect>
                                    <p:anim calcmode="lin" valueType="num">
                                      <p:cBhvr>
                                        <p:cTn id="168" dur="1000" fill="hold"/>
                                        <p:tgtEl>
                                          <p:spTgt spid="40"/>
                                        </p:tgtEl>
                                        <p:attrNameLst>
                                          <p:attrName>ppt_x</p:attrName>
                                        </p:attrNameLst>
                                      </p:cBhvr>
                                      <p:tavLst>
                                        <p:tav tm="0">
                                          <p:val>
                                            <p:strVal val="#ppt_x"/>
                                          </p:val>
                                        </p:tav>
                                        <p:tav tm="100000">
                                          <p:val>
                                            <p:strVal val="#ppt_x"/>
                                          </p:val>
                                        </p:tav>
                                      </p:tavLst>
                                    </p:anim>
                                    <p:anim calcmode="lin" valueType="num">
                                      <p:cBhvr>
                                        <p:cTn id="169" dur="1000" fill="hold"/>
                                        <p:tgtEl>
                                          <p:spTgt spid="40"/>
                                        </p:tgtEl>
                                        <p:attrNameLst>
                                          <p:attrName>ppt_y</p:attrName>
                                        </p:attrNameLst>
                                      </p:cBhvr>
                                      <p:tavLst>
                                        <p:tav tm="0">
                                          <p:val>
                                            <p:strVal val="#ppt_y+.1"/>
                                          </p:val>
                                        </p:tav>
                                        <p:tav tm="100000">
                                          <p:val>
                                            <p:strVal val="#ppt_y"/>
                                          </p:val>
                                        </p:tav>
                                      </p:tavLst>
                                    </p:anim>
                                  </p:childTnLst>
                                </p:cTn>
                              </p:par>
                              <p:par>
                                <p:cTn id="170" presetID="42" presetClass="entr" presetSubtype="0" fill="hold" grpId="0" nodeType="withEffect" nodePh="1">
                                  <p:stCondLst>
                                    <p:cond delay="0"/>
                                  </p:stCondLst>
                                  <p:endCondLst>
                                    <p:cond evt="begin" delay="0">
                                      <p:tn val="170"/>
                                    </p:cond>
                                  </p:endCondLst>
                                  <p:childTnLst>
                                    <p:set>
                                      <p:cBhvr>
                                        <p:cTn id="171" dur="1" fill="hold">
                                          <p:stCondLst>
                                            <p:cond delay="0"/>
                                          </p:stCondLst>
                                        </p:cTn>
                                        <p:tgtEl>
                                          <p:spTgt spid="41"/>
                                        </p:tgtEl>
                                        <p:attrNameLst>
                                          <p:attrName>style.visibility</p:attrName>
                                        </p:attrNameLst>
                                      </p:cBhvr>
                                      <p:to>
                                        <p:strVal val="visible"/>
                                      </p:to>
                                    </p:set>
                                    <p:animEffect transition="in" filter="fade">
                                      <p:cBhvr>
                                        <p:cTn id="172" dur="1000"/>
                                        <p:tgtEl>
                                          <p:spTgt spid="41"/>
                                        </p:tgtEl>
                                      </p:cBhvr>
                                    </p:animEffect>
                                    <p:anim calcmode="lin" valueType="num">
                                      <p:cBhvr>
                                        <p:cTn id="173" dur="1000" fill="hold"/>
                                        <p:tgtEl>
                                          <p:spTgt spid="41"/>
                                        </p:tgtEl>
                                        <p:attrNameLst>
                                          <p:attrName>ppt_x</p:attrName>
                                        </p:attrNameLst>
                                      </p:cBhvr>
                                      <p:tavLst>
                                        <p:tav tm="0">
                                          <p:val>
                                            <p:strVal val="#ppt_x"/>
                                          </p:val>
                                        </p:tav>
                                        <p:tav tm="100000">
                                          <p:val>
                                            <p:strVal val="#ppt_x"/>
                                          </p:val>
                                        </p:tav>
                                      </p:tavLst>
                                    </p:anim>
                                    <p:anim calcmode="lin" valueType="num">
                                      <p:cBhvr>
                                        <p:cTn id="174" dur="1000" fill="hold"/>
                                        <p:tgtEl>
                                          <p:spTgt spid="41"/>
                                        </p:tgtEl>
                                        <p:attrNameLst>
                                          <p:attrName>ppt_y</p:attrName>
                                        </p:attrNameLst>
                                      </p:cBhvr>
                                      <p:tavLst>
                                        <p:tav tm="0">
                                          <p:val>
                                            <p:strVal val="#ppt_y+.1"/>
                                          </p:val>
                                        </p:tav>
                                        <p:tav tm="100000">
                                          <p:val>
                                            <p:strVal val="#ppt_y"/>
                                          </p:val>
                                        </p:tav>
                                      </p:tavLst>
                                    </p:anim>
                                  </p:childTnLst>
                                </p:cTn>
                              </p:par>
                              <p:par>
                                <p:cTn id="175" presetID="42" presetClass="entr" presetSubtype="0" fill="hold" grpId="0" nodeType="withEffect">
                                  <p:stCondLst>
                                    <p:cond delay="0"/>
                                  </p:stCondLst>
                                  <p:childTnLst>
                                    <p:set>
                                      <p:cBhvr>
                                        <p:cTn id="176" dur="1" fill="hold">
                                          <p:stCondLst>
                                            <p:cond delay="0"/>
                                          </p:stCondLst>
                                        </p:cTn>
                                        <p:tgtEl>
                                          <p:spTgt spid="42"/>
                                        </p:tgtEl>
                                        <p:attrNameLst>
                                          <p:attrName>style.visibility</p:attrName>
                                        </p:attrNameLst>
                                      </p:cBhvr>
                                      <p:to>
                                        <p:strVal val="visible"/>
                                      </p:to>
                                    </p:set>
                                    <p:animEffect transition="in" filter="fade">
                                      <p:cBhvr>
                                        <p:cTn id="177" dur="1000"/>
                                        <p:tgtEl>
                                          <p:spTgt spid="42"/>
                                        </p:tgtEl>
                                      </p:cBhvr>
                                    </p:animEffect>
                                    <p:anim calcmode="lin" valueType="num">
                                      <p:cBhvr>
                                        <p:cTn id="178" dur="1000" fill="hold"/>
                                        <p:tgtEl>
                                          <p:spTgt spid="42"/>
                                        </p:tgtEl>
                                        <p:attrNameLst>
                                          <p:attrName>ppt_x</p:attrName>
                                        </p:attrNameLst>
                                      </p:cBhvr>
                                      <p:tavLst>
                                        <p:tav tm="0">
                                          <p:val>
                                            <p:strVal val="#ppt_x"/>
                                          </p:val>
                                        </p:tav>
                                        <p:tav tm="100000">
                                          <p:val>
                                            <p:strVal val="#ppt_x"/>
                                          </p:val>
                                        </p:tav>
                                      </p:tavLst>
                                    </p:anim>
                                    <p:anim calcmode="lin" valueType="num">
                                      <p:cBhvr>
                                        <p:cTn id="179" dur="1000" fill="hold"/>
                                        <p:tgtEl>
                                          <p:spTgt spid="42"/>
                                        </p:tgtEl>
                                        <p:attrNameLst>
                                          <p:attrName>ppt_y</p:attrName>
                                        </p:attrNameLst>
                                      </p:cBhvr>
                                      <p:tavLst>
                                        <p:tav tm="0">
                                          <p:val>
                                            <p:strVal val="#ppt_y+.1"/>
                                          </p:val>
                                        </p:tav>
                                        <p:tav tm="100000">
                                          <p:val>
                                            <p:strVal val="#ppt_y"/>
                                          </p:val>
                                        </p:tav>
                                      </p:tavLst>
                                    </p:anim>
                                  </p:childTnLst>
                                </p:cTn>
                              </p:par>
                              <p:par>
                                <p:cTn id="180" presetID="42" presetClass="entr" presetSubtype="0" fill="hold" grpId="0" nodeType="withEffect">
                                  <p:stCondLst>
                                    <p:cond delay="0"/>
                                  </p:stCondLst>
                                  <p:childTnLst>
                                    <p:set>
                                      <p:cBhvr>
                                        <p:cTn id="181" dur="1" fill="hold">
                                          <p:stCondLst>
                                            <p:cond delay="0"/>
                                          </p:stCondLst>
                                        </p:cTn>
                                        <p:tgtEl>
                                          <p:spTgt spid="43"/>
                                        </p:tgtEl>
                                        <p:attrNameLst>
                                          <p:attrName>style.visibility</p:attrName>
                                        </p:attrNameLst>
                                      </p:cBhvr>
                                      <p:to>
                                        <p:strVal val="visible"/>
                                      </p:to>
                                    </p:set>
                                    <p:animEffect transition="in" filter="fade">
                                      <p:cBhvr>
                                        <p:cTn id="182" dur="1000"/>
                                        <p:tgtEl>
                                          <p:spTgt spid="43"/>
                                        </p:tgtEl>
                                      </p:cBhvr>
                                    </p:animEffect>
                                    <p:anim calcmode="lin" valueType="num">
                                      <p:cBhvr>
                                        <p:cTn id="183" dur="1000" fill="hold"/>
                                        <p:tgtEl>
                                          <p:spTgt spid="43"/>
                                        </p:tgtEl>
                                        <p:attrNameLst>
                                          <p:attrName>ppt_x</p:attrName>
                                        </p:attrNameLst>
                                      </p:cBhvr>
                                      <p:tavLst>
                                        <p:tav tm="0">
                                          <p:val>
                                            <p:strVal val="#ppt_x"/>
                                          </p:val>
                                        </p:tav>
                                        <p:tav tm="100000">
                                          <p:val>
                                            <p:strVal val="#ppt_x"/>
                                          </p:val>
                                        </p:tav>
                                      </p:tavLst>
                                    </p:anim>
                                    <p:anim calcmode="lin" valueType="num">
                                      <p:cBhvr>
                                        <p:cTn id="184" dur="1000" fill="hold"/>
                                        <p:tgtEl>
                                          <p:spTgt spid="43"/>
                                        </p:tgtEl>
                                        <p:attrNameLst>
                                          <p:attrName>ppt_y</p:attrName>
                                        </p:attrNameLst>
                                      </p:cBhvr>
                                      <p:tavLst>
                                        <p:tav tm="0">
                                          <p:val>
                                            <p:strVal val="#ppt_y+.1"/>
                                          </p:val>
                                        </p:tav>
                                        <p:tav tm="100000">
                                          <p:val>
                                            <p:strVal val="#ppt_y"/>
                                          </p:val>
                                        </p:tav>
                                      </p:tavLst>
                                    </p:anim>
                                  </p:childTnLst>
                                </p:cTn>
                              </p:par>
                              <p:par>
                                <p:cTn id="185" presetID="42" presetClass="entr" presetSubtype="0" fill="hold" grpId="0" nodeType="withEffect">
                                  <p:stCondLst>
                                    <p:cond delay="0"/>
                                  </p:stCondLst>
                                  <p:childTnLst>
                                    <p:set>
                                      <p:cBhvr>
                                        <p:cTn id="186" dur="1" fill="hold">
                                          <p:stCondLst>
                                            <p:cond delay="0"/>
                                          </p:stCondLst>
                                        </p:cTn>
                                        <p:tgtEl>
                                          <p:spTgt spid="44"/>
                                        </p:tgtEl>
                                        <p:attrNameLst>
                                          <p:attrName>style.visibility</p:attrName>
                                        </p:attrNameLst>
                                      </p:cBhvr>
                                      <p:to>
                                        <p:strVal val="visible"/>
                                      </p:to>
                                    </p:set>
                                    <p:animEffect transition="in" filter="fade">
                                      <p:cBhvr>
                                        <p:cTn id="187" dur="1000"/>
                                        <p:tgtEl>
                                          <p:spTgt spid="44"/>
                                        </p:tgtEl>
                                      </p:cBhvr>
                                    </p:animEffect>
                                    <p:anim calcmode="lin" valueType="num">
                                      <p:cBhvr>
                                        <p:cTn id="188" dur="1000" fill="hold"/>
                                        <p:tgtEl>
                                          <p:spTgt spid="44"/>
                                        </p:tgtEl>
                                        <p:attrNameLst>
                                          <p:attrName>ppt_x</p:attrName>
                                        </p:attrNameLst>
                                      </p:cBhvr>
                                      <p:tavLst>
                                        <p:tav tm="0">
                                          <p:val>
                                            <p:strVal val="#ppt_x"/>
                                          </p:val>
                                        </p:tav>
                                        <p:tav tm="100000">
                                          <p:val>
                                            <p:strVal val="#ppt_x"/>
                                          </p:val>
                                        </p:tav>
                                      </p:tavLst>
                                    </p:anim>
                                    <p:anim calcmode="lin" valueType="num">
                                      <p:cBhvr>
                                        <p:cTn id="189" dur="1000" fill="hold"/>
                                        <p:tgtEl>
                                          <p:spTgt spid="44"/>
                                        </p:tgtEl>
                                        <p:attrNameLst>
                                          <p:attrName>ppt_y</p:attrName>
                                        </p:attrNameLst>
                                      </p:cBhvr>
                                      <p:tavLst>
                                        <p:tav tm="0">
                                          <p:val>
                                            <p:strVal val="#ppt_y+.1"/>
                                          </p:val>
                                        </p:tav>
                                        <p:tav tm="100000">
                                          <p:val>
                                            <p:strVal val="#ppt_y"/>
                                          </p:val>
                                        </p:tav>
                                      </p:tavLst>
                                    </p:anim>
                                  </p:childTnLst>
                                </p:cTn>
                              </p:par>
                              <p:par>
                                <p:cTn id="190" presetID="42" presetClass="entr" presetSubtype="0" fill="hold" grpId="0" nodeType="withEffect">
                                  <p:stCondLst>
                                    <p:cond delay="0"/>
                                  </p:stCondLst>
                                  <p:childTnLst>
                                    <p:set>
                                      <p:cBhvr>
                                        <p:cTn id="191" dur="1" fill="hold">
                                          <p:stCondLst>
                                            <p:cond delay="0"/>
                                          </p:stCondLst>
                                        </p:cTn>
                                        <p:tgtEl>
                                          <p:spTgt spid="45"/>
                                        </p:tgtEl>
                                        <p:attrNameLst>
                                          <p:attrName>style.visibility</p:attrName>
                                        </p:attrNameLst>
                                      </p:cBhvr>
                                      <p:to>
                                        <p:strVal val="visible"/>
                                      </p:to>
                                    </p:set>
                                    <p:animEffect transition="in" filter="fade">
                                      <p:cBhvr>
                                        <p:cTn id="192" dur="1000"/>
                                        <p:tgtEl>
                                          <p:spTgt spid="45"/>
                                        </p:tgtEl>
                                      </p:cBhvr>
                                    </p:animEffect>
                                    <p:anim calcmode="lin" valueType="num">
                                      <p:cBhvr>
                                        <p:cTn id="193" dur="1000" fill="hold"/>
                                        <p:tgtEl>
                                          <p:spTgt spid="45"/>
                                        </p:tgtEl>
                                        <p:attrNameLst>
                                          <p:attrName>ppt_x</p:attrName>
                                        </p:attrNameLst>
                                      </p:cBhvr>
                                      <p:tavLst>
                                        <p:tav tm="0">
                                          <p:val>
                                            <p:strVal val="#ppt_x"/>
                                          </p:val>
                                        </p:tav>
                                        <p:tav tm="100000">
                                          <p:val>
                                            <p:strVal val="#ppt_x"/>
                                          </p:val>
                                        </p:tav>
                                      </p:tavLst>
                                    </p:anim>
                                    <p:anim calcmode="lin" valueType="num">
                                      <p:cBhvr>
                                        <p:cTn id="194" dur="1000" fill="hold"/>
                                        <p:tgtEl>
                                          <p:spTgt spid="45"/>
                                        </p:tgtEl>
                                        <p:attrNameLst>
                                          <p:attrName>ppt_y</p:attrName>
                                        </p:attrNameLst>
                                      </p:cBhvr>
                                      <p:tavLst>
                                        <p:tav tm="0">
                                          <p:val>
                                            <p:strVal val="#ppt_y+.1"/>
                                          </p:val>
                                        </p:tav>
                                        <p:tav tm="100000">
                                          <p:val>
                                            <p:strVal val="#ppt_y"/>
                                          </p:val>
                                        </p:tav>
                                      </p:tavLst>
                                    </p:anim>
                                  </p:childTnLst>
                                </p:cTn>
                              </p:par>
                              <p:par>
                                <p:cTn id="195" presetID="42" presetClass="entr" presetSubtype="0" fill="hold" grpId="0" nodeType="withEffect">
                                  <p:stCondLst>
                                    <p:cond delay="0"/>
                                  </p:stCondLst>
                                  <p:childTnLst>
                                    <p:set>
                                      <p:cBhvr>
                                        <p:cTn id="196" dur="1" fill="hold">
                                          <p:stCondLst>
                                            <p:cond delay="0"/>
                                          </p:stCondLst>
                                        </p:cTn>
                                        <p:tgtEl>
                                          <p:spTgt spid="46"/>
                                        </p:tgtEl>
                                        <p:attrNameLst>
                                          <p:attrName>style.visibility</p:attrName>
                                        </p:attrNameLst>
                                      </p:cBhvr>
                                      <p:to>
                                        <p:strVal val="visible"/>
                                      </p:to>
                                    </p:set>
                                    <p:animEffect transition="in" filter="fade">
                                      <p:cBhvr>
                                        <p:cTn id="197" dur="1000"/>
                                        <p:tgtEl>
                                          <p:spTgt spid="46"/>
                                        </p:tgtEl>
                                      </p:cBhvr>
                                    </p:animEffect>
                                    <p:anim calcmode="lin" valueType="num">
                                      <p:cBhvr>
                                        <p:cTn id="198" dur="1000" fill="hold"/>
                                        <p:tgtEl>
                                          <p:spTgt spid="46"/>
                                        </p:tgtEl>
                                        <p:attrNameLst>
                                          <p:attrName>ppt_x</p:attrName>
                                        </p:attrNameLst>
                                      </p:cBhvr>
                                      <p:tavLst>
                                        <p:tav tm="0">
                                          <p:val>
                                            <p:strVal val="#ppt_x"/>
                                          </p:val>
                                        </p:tav>
                                        <p:tav tm="100000">
                                          <p:val>
                                            <p:strVal val="#ppt_x"/>
                                          </p:val>
                                        </p:tav>
                                      </p:tavLst>
                                    </p:anim>
                                    <p:anim calcmode="lin" valueType="num">
                                      <p:cBhvr>
                                        <p:cTn id="199" dur="1000" fill="hold"/>
                                        <p:tgtEl>
                                          <p:spTgt spid="46"/>
                                        </p:tgtEl>
                                        <p:attrNameLst>
                                          <p:attrName>ppt_y</p:attrName>
                                        </p:attrNameLst>
                                      </p:cBhvr>
                                      <p:tavLst>
                                        <p:tav tm="0">
                                          <p:val>
                                            <p:strVal val="#ppt_y+.1"/>
                                          </p:val>
                                        </p:tav>
                                        <p:tav tm="100000">
                                          <p:val>
                                            <p:strVal val="#ppt_y"/>
                                          </p:val>
                                        </p:tav>
                                      </p:tavLst>
                                    </p:anim>
                                  </p:childTnLst>
                                </p:cTn>
                              </p:par>
                              <p:par>
                                <p:cTn id="200" presetID="42" presetClass="entr" presetSubtype="0" fill="hold" grpId="0" nodeType="withEffect">
                                  <p:stCondLst>
                                    <p:cond delay="0"/>
                                  </p:stCondLst>
                                  <p:childTnLst>
                                    <p:set>
                                      <p:cBhvr>
                                        <p:cTn id="201" dur="1" fill="hold">
                                          <p:stCondLst>
                                            <p:cond delay="0"/>
                                          </p:stCondLst>
                                        </p:cTn>
                                        <p:tgtEl>
                                          <p:spTgt spid="47"/>
                                        </p:tgtEl>
                                        <p:attrNameLst>
                                          <p:attrName>style.visibility</p:attrName>
                                        </p:attrNameLst>
                                      </p:cBhvr>
                                      <p:to>
                                        <p:strVal val="visible"/>
                                      </p:to>
                                    </p:set>
                                    <p:animEffect transition="in" filter="fade">
                                      <p:cBhvr>
                                        <p:cTn id="202" dur="1000"/>
                                        <p:tgtEl>
                                          <p:spTgt spid="47"/>
                                        </p:tgtEl>
                                      </p:cBhvr>
                                    </p:animEffect>
                                    <p:anim calcmode="lin" valueType="num">
                                      <p:cBhvr>
                                        <p:cTn id="203" dur="1000" fill="hold"/>
                                        <p:tgtEl>
                                          <p:spTgt spid="47"/>
                                        </p:tgtEl>
                                        <p:attrNameLst>
                                          <p:attrName>ppt_x</p:attrName>
                                        </p:attrNameLst>
                                      </p:cBhvr>
                                      <p:tavLst>
                                        <p:tav tm="0">
                                          <p:val>
                                            <p:strVal val="#ppt_x"/>
                                          </p:val>
                                        </p:tav>
                                        <p:tav tm="100000">
                                          <p:val>
                                            <p:strVal val="#ppt_x"/>
                                          </p:val>
                                        </p:tav>
                                      </p:tavLst>
                                    </p:anim>
                                    <p:anim calcmode="lin" valueType="num">
                                      <p:cBhvr>
                                        <p:cTn id="204" dur="1000" fill="hold"/>
                                        <p:tgtEl>
                                          <p:spTgt spid="47"/>
                                        </p:tgtEl>
                                        <p:attrNameLst>
                                          <p:attrName>ppt_y</p:attrName>
                                        </p:attrNameLst>
                                      </p:cBhvr>
                                      <p:tavLst>
                                        <p:tav tm="0">
                                          <p:val>
                                            <p:strVal val="#ppt_y+.1"/>
                                          </p:val>
                                        </p:tav>
                                        <p:tav tm="100000">
                                          <p:val>
                                            <p:strVal val="#ppt_y"/>
                                          </p:val>
                                        </p:tav>
                                      </p:tavLst>
                                    </p:anim>
                                  </p:childTnLst>
                                </p:cTn>
                              </p:par>
                              <p:par>
                                <p:cTn id="205" presetID="42" presetClass="entr" presetSubtype="0" fill="hold" grpId="0" nodeType="withEffect">
                                  <p:stCondLst>
                                    <p:cond delay="0"/>
                                  </p:stCondLst>
                                  <p:childTnLst>
                                    <p:set>
                                      <p:cBhvr>
                                        <p:cTn id="206" dur="1" fill="hold">
                                          <p:stCondLst>
                                            <p:cond delay="0"/>
                                          </p:stCondLst>
                                        </p:cTn>
                                        <p:tgtEl>
                                          <p:spTgt spid="48"/>
                                        </p:tgtEl>
                                        <p:attrNameLst>
                                          <p:attrName>style.visibility</p:attrName>
                                        </p:attrNameLst>
                                      </p:cBhvr>
                                      <p:to>
                                        <p:strVal val="visible"/>
                                      </p:to>
                                    </p:set>
                                    <p:animEffect transition="in" filter="fade">
                                      <p:cBhvr>
                                        <p:cTn id="207" dur="1000"/>
                                        <p:tgtEl>
                                          <p:spTgt spid="48"/>
                                        </p:tgtEl>
                                      </p:cBhvr>
                                    </p:animEffect>
                                    <p:anim calcmode="lin" valueType="num">
                                      <p:cBhvr>
                                        <p:cTn id="208" dur="1000" fill="hold"/>
                                        <p:tgtEl>
                                          <p:spTgt spid="48"/>
                                        </p:tgtEl>
                                        <p:attrNameLst>
                                          <p:attrName>ppt_x</p:attrName>
                                        </p:attrNameLst>
                                      </p:cBhvr>
                                      <p:tavLst>
                                        <p:tav tm="0">
                                          <p:val>
                                            <p:strVal val="#ppt_x"/>
                                          </p:val>
                                        </p:tav>
                                        <p:tav tm="100000">
                                          <p:val>
                                            <p:strVal val="#ppt_x"/>
                                          </p:val>
                                        </p:tav>
                                      </p:tavLst>
                                    </p:anim>
                                    <p:anim calcmode="lin" valueType="num">
                                      <p:cBhvr>
                                        <p:cTn id="209" dur="1000" fill="hold"/>
                                        <p:tgtEl>
                                          <p:spTgt spid="48"/>
                                        </p:tgtEl>
                                        <p:attrNameLst>
                                          <p:attrName>ppt_y</p:attrName>
                                        </p:attrNameLst>
                                      </p:cBhvr>
                                      <p:tavLst>
                                        <p:tav tm="0">
                                          <p:val>
                                            <p:strVal val="#ppt_y+.1"/>
                                          </p:val>
                                        </p:tav>
                                        <p:tav tm="100000">
                                          <p:val>
                                            <p:strVal val="#ppt_y"/>
                                          </p:val>
                                        </p:tav>
                                      </p:tavLst>
                                    </p:anim>
                                  </p:childTnLst>
                                </p:cTn>
                              </p:par>
                              <p:par>
                                <p:cTn id="210" presetID="42" presetClass="entr" presetSubtype="0" fill="hold" grpId="0" nodeType="withEffect">
                                  <p:stCondLst>
                                    <p:cond delay="0"/>
                                  </p:stCondLst>
                                  <p:childTnLst>
                                    <p:set>
                                      <p:cBhvr>
                                        <p:cTn id="211" dur="1" fill="hold">
                                          <p:stCondLst>
                                            <p:cond delay="0"/>
                                          </p:stCondLst>
                                        </p:cTn>
                                        <p:tgtEl>
                                          <p:spTgt spid="49"/>
                                        </p:tgtEl>
                                        <p:attrNameLst>
                                          <p:attrName>style.visibility</p:attrName>
                                        </p:attrNameLst>
                                      </p:cBhvr>
                                      <p:to>
                                        <p:strVal val="visible"/>
                                      </p:to>
                                    </p:set>
                                    <p:animEffect transition="in" filter="fade">
                                      <p:cBhvr>
                                        <p:cTn id="212" dur="1000"/>
                                        <p:tgtEl>
                                          <p:spTgt spid="49"/>
                                        </p:tgtEl>
                                      </p:cBhvr>
                                    </p:animEffect>
                                    <p:anim calcmode="lin" valueType="num">
                                      <p:cBhvr>
                                        <p:cTn id="213" dur="1000" fill="hold"/>
                                        <p:tgtEl>
                                          <p:spTgt spid="49"/>
                                        </p:tgtEl>
                                        <p:attrNameLst>
                                          <p:attrName>ppt_x</p:attrName>
                                        </p:attrNameLst>
                                      </p:cBhvr>
                                      <p:tavLst>
                                        <p:tav tm="0">
                                          <p:val>
                                            <p:strVal val="#ppt_x"/>
                                          </p:val>
                                        </p:tav>
                                        <p:tav tm="100000">
                                          <p:val>
                                            <p:strVal val="#ppt_x"/>
                                          </p:val>
                                        </p:tav>
                                      </p:tavLst>
                                    </p:anim>
                                    <p:anim calcmode="lin" valueType="num">
                                      <p:cBhvr>
                                        <p:cTn id="214" dur="1000" fill="hold"/>
                                        <p:tgtEl>
                                          <p:spTgt spid="49"/>
                                        </p:tgtEl>
                                        <p:attrNameLst>
                                          <p:attrName>ppt_y</p:attrName>
                                        </p:attrNameLst>
                                      </p:cBhvr>
                                      <p:tavLst>
                                        <p:tav tm="0">
                                          <p:val>
                                            <p:strVal val="#ppt_y+.1"/>
                                          </p:val>
                                        </p:tav>
                                        <p:tav tm="100000">
                                          <p:val>
                                            <p:strVal val="#ppt_y"/>
                                          </p:val>
                                        </p:tav>
                                      </p:tavLst>
                                    </p:anim>
                                  </p:childTnLst>
                                </p:cTn>
                              </p:par>
                              <p:par>
                                <p:cTn id="215" presetID="42" presetClass="entr" presetSubtype="0" fill="hold" grpId="0" nodeType="withEffect">
                                  <p:stCondLst>
                                    <p:cond delay="0"/>
                                  </p:stCondLst>
                                  <p:childTnLst>
                                    <p:set>
                                      <p:cBhvr>
                                        <p:cTn id="216" dur="1" fill="hold">
                                          <p:stCondLst>
                                            <p:cond delay="0"/>
                                          </p:stCondLst>
                                        </p:cTn>
                                        <p:tgtEl>
                                          <p:spTgt spid="50"/>
                                        </p:tgtEl>
                                        <p:attrNameLst>
                                          <p:attrName>style.visibility</p:attrName>
                                        </p:attrNameLst>
                                      </p:cBhvr>
                                      <p:to>
                                        <p:strVal val="visible"/>
                                      </p:to>
                                    </p:set>
                                    <p:animEffect transition="in" filter="fade">
                                      <p:cBhvr>
                                        <p:cTn id="217" dur="1000"/>
                                        <p:tgtEl>
                                          <p:spTgt spid="50"/>
                                        </p:tgtEl>
                                      </p:cBhvr>
                                    </p:animEffect>
                                    <p:anim calcmode="lin" valueType="num">
                                      <p:cBhvr>
                                        <p:cTn id="218" dur="1000" fill="hold"/>
                                        <p:tgtEl>
                                          <p:spTgt spid="50"/>
                                        </p:tgtEl>
                                        <p:attrNameLst>
                                          <p:attrName>ppt_x</p:attrName>
                                        </p:attrNameLst>
                                      </p:cBhvr>
                                      <p:tavLst>
                                        <p:tav tm="0">
                                          <p:val>
                                            <p:strVal val="#ppt_x"/>
                                          </p:val>
                                        </p:tav>
                                        <p:tav tm="100000">
                                          <p:val>
                                            <p:strVal val="#ppt_x"/>
                                          </p:val>
                                        </p:tav>
                                      </p:tavLst>
                                    </p:anim>
                                    <p:anim calcmode="lin" valueType="num">
                                      <p:cBhvr>
                                        <p:cTn id="219" dur="1000" fill="hold"/>
                                        <p:tgtEl>
                                          <p:spTgt spid="50"/>
                                        </p:tgtEl>
                                        <p:attrNameLst>
                                          <p:attrName>ppt_y</p:attrName>
                                        </p:attrNameLst>
                                      </p:cBhvr>
                                      <p:tavLst>
                                        <p:tav tm="0">
                                          <p:val>
                                            <p:strVal val="#ppt_y+.1"/>
                                          </p:val>
                                        </p:tav>
                                        <p:tav tm="100000">
                                          <p:val>
                                            <p:strVal val="#ppt_y"/>
                                          </p:val>
                                        </p:tav>
                                      </p:tavLst>
                                    </p:anim>
                                  </p:childTnLst>
                                </p:cTn>
                              </p:par>
                              <p:par>
                                <p:cTn id="220" presetID="42" presetClass="entr" presetSubtype="0" fill="hold" grpId="0" nodeType="withEffect">
                                  <p:stCondLst>
                                    <p:cond delay="0"/>
                                  </p:stCondLst>
                                  <p:childTnLst>
                                    <p:set>
                                      <p:cBhvr>
                                        <p:cTn id="221" dur="1" fill="hold">
                                          <p:stCondLst>
                                            <p:cond delay="0"/>
                                          </p:stCondLst>
                                        </p:cTn>
                                        <p:tgtEl>
                                          <p:spTgt spid="51"/>
                                        </p:tgtEl>
                                        <p:attrNameLst>
                                          <p:attrName>style.visibility</p:attrName>
                                        </p:attrNameLst>
                                      </p:cBhvr>
                                      <p:to>
                                        <p:strVal val="visible"/>
                                      </p:to>
                                    </p:set>
                                    <p:animEffect transition="in" filter="fade">
                                      <p:cBhvr>
                                        <p:cTn id="222" dur="1000"/>
                                        <p:tgtEl>
                                          <p:spTgt spid="51"/>
                                        </p:tgtEl>
                                      </p:cBhvr>
                                    </p:animEffect>
                                    <p:anim calcmode="lin" valueType="num">
                                      <p:cBhvr>
                                        <p:cTn id="223" dur="1000" fill="hold"/>
                                        <p:tgtEl>
                                          <p:spTgt spid="51"/>
                                        </p:tgtEl>
                                        <p:attrNameLst>
                                          <p:attrName>ppt_x</p:attrName>
                                        </p:attrNameLst>
                                      </p:cBhvr>
                                      <p:tavLst>
                                        <p:tav tm="0">
                                          <p:val>
                                            <p:strVal val="#ppt_x"/>
                                          </p:val>
                                        </p:tav>
                                        <p:tav tm="100000">
                                          <p:val>
                                            <p:strVal val="#ppt_x"/>
                                          </p:val>
                                        </p:tav>
                                      </p:tavLst>
                                    </p:anim>
                                    <p:anim calcmode="lin" valueType="num">
                                      <p:cBhvr>
                                        <p:cTn id="224" dur="1000" fill="hold"/>
                                        <p:tgtEl>
                                          <p:spTgt spid="51"/>
                                        </p:tgtEl>
                                        <p:attrNameLst>
                                          <p:attrName>ppt_y</p:attrName>
                                        </p:attrNameLst>
                                      </p:cBhvr>
                                      <p:tavLst>
                                        <p:tav tm="0">
                                          <p:val>
                                            <p:strVal val="#ppt_y+.1"/>
                                          </p:val>
                                        </p:tav>
                                        <p:tav tm="100000">
                                          <p:val>
                                            <p:strVal val="#ppt_y"/>
                                          </p:val>
                                        </p:tav>
                                      </p:tavLst>
                                    </p:anim>
                                  </p:childTnLst>
                                </p:cTn>
                              </p:par>
                              <p:par>
                                <p:cTn id="225" presetID="42" presetClass="entr" presetSubtype="0" fill="hold" grpId="0" nodeType="withEffect">
                                  <p:stCondLst>
                                    <p:cond delay="0"/>
                                  </p:stCondLst>
                                  <p:childTnLst>
                                    <p:set>
                                      <p:cBhvr>
                                        <p:cTn id="226" dur="1" fill="hold">
                                          <p:stCondLst>
                                            <p:cond delay="0"/>
                                          </p:stCondLst>
                                        </p:cTn>
                                        <p:tgtEl>
                                          <p:spTgt spid="52"/>
                                        </p:tgtEl>
                                        <p:attrNameLst>
                                          <p:attrName>style.visibility</p:attrName>
                                        </p:attrNameLst>
                                      </p:cBhvr>
                                      <p:to>
                                        <p:strVal val="visible"/>
                                      </p:to>
                                    </p:set>
                                    <p:animEffect transition="in" filter="fade">
                                      <p:cBhvr>
                                        <p:cTn id="227" dur="1000"/>
                                        <p:tgtEl>
                                          <p:spTgt spid="52"/>
                                        </p:tgtEl>
                                      </p:cBhvr>
                                    </p:animEffect>
                                    <p:anim calcmode="lin" valueType="num">
                                      <p:cBhvr>
                                        <p:cTn id="228" dur="1000" fill="hold"/>
                                        <p:tgtEl>
                                          <p:spTgt spid="52"/>
                                        </p:tgtEl>
                                        <p:attrNameLst>
                                          <p:attrName>ppt_x</p:attrName>
                                        </p:attrNameLst>
                                      </p:cBhvr>
                                      <p:tavLst>
                                        <p:tav tm="0">
                                          <p:val>
                                            <p:strVal val="#ppt_x"/>
                                          </p:val>
                                        </p:tav>
                                        <p:tav tm="100000">
                                          <p:val>
                                            <p:strVal val="#ppt_x"/>
                                          </p:val>
                                        </p:tav>
                                      </p:tavLst>
                                    </p:anim>
                                    <p:anim calcmode="lin" valueType="num">
                                      <p:cBhvr>
                                        <p:cTn id="229"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par>
                    <p:cTn id="230" fill="hold">
                      <p:stCondLst>
                        <p:cond delay="indefinite"/>
                      </p:stCondLst>
                      <p:childTnLst>
                        <p:par>
                          <p:cTn id="231" fill="hold">
                            <p:stCondLst>
                              <p:cond delay="0"/>
                            </p:stCondLst>
                            <p:childTnLst>
                              <p:par>
                                <p:cTn id="232" presetID="31" presetClass="entr" presetSubtype="0" fill="hold" grpId="0" nodeType="clickEffect">
                                  <p:stCondLst>
                                    <p:cond delay="0"/>
                                  </p:stCondLst>
                                  <p:childTnLst>
                                    <p:set>
                                      <p:cBhvr>
                                        <p:cTn id="233" dur="1" fill="hold">
                                          <p:stCondLst>
                                            <p:cond delay="0"/>
                                          </p:stCondLst>
                                        </p:cTn>
                                        <p:tgtEl>
                                          <p:spTgt spid="53"/>
                                        </p:tgtEl>
                                        <p:attrNameLst>
                                          <p:attrName>style.visibility</p:attrName>
                                        </p:attrNameLst>
                                      </p:cBhvr>
                                      <p:to>
                                        <p:strVal val="visible"/>
                                      </p:to>
                                    </p:set>
                                    <p:anim calcmode="lin" valueType="num">
                                      <p:cBhvr>
                                        <p:cTn id="234" dur="1000" fill="hold"/>
                                        <p:tgtEl>
                                          <p:spTgt spid="53"/>
                                        </p:tgtEl>
                                        <p:attrNameLst>
                                          <p:attrName>ppt_w</p:attrName>
                                        </p:attrNameLst>
                                      </p:cBhvr>
                                      <p:tavLst>
                                        <p:tav tm="0">
                                          <p:val>
                                            <p:fltVal val="0"/>
                                          </p:val>
                                        </p:tav>
                                        <p:tav tm="100000">
                                          <p:val>
                                            <p:strVal val="#ppt_w"/>
                                          </p:val>
                                        </p:tav>
                                      </p:tavLst>
                                    </p:anim>
                                    <p:anim calcmode="lin" valueType="num">
                                      <p:cBhvr>
                                        <p:cTn id="235" dur="1000" fill="hold"/>
                                        <p:tgtEl>
                                          <p:spTgt spid="53"/>
                                        </p:tgtEl>
                                        <p:attrNameLst>
                                          <p:attrName>ppt_h</p:attrName>
                                        </p:attrNameLst>
                                      </p:cBhvr>
                                      <p:tavLst>
                                        <p:tav tm="0">
                                          <p:val>
                                            <p:fltVal val="0"/>
                                          </p:val>
                                        </p:tav>
                                        <p:tav tm="100000">
                                          <p:val>
                                            <p:strVal val="#ppt_h"/>
                                          </p:val>
                                        </p:tav>
                                      </p:tavLst>
                                    </p:anim>
                                    <p:anim calcmode="lin" valueType="num">
                                      <p:cBhvr>
                                        <p:cTn id="236" dur="1000" fill="hold"/>
                                        <p:tgtEl>
                                          <p:spTgt spid="53"/>
                                        </p:tgtEl>
                                        <p:attrNameLst>
                                          <p:attrName>style.rotation</p:attrName>
                                        </p:attrNameLst>
                                      </p:cBhvr>
                                      <p:tavLst>
                                        <p:tav tm="0">
                                          <p:val>
                                            <p:fltVal val="90"/>
                                          </p:val>
                                        </p:tav>
                                        <p:tav tm="100000">
                                          <p:val>
                                            <p:fltVal val="0"/>
                                          </p:val>
                                        </p:tav>
                                      </p:tavLst>
                                    </p:anim>
                                    <p:animEffect transition="in" filter="fade">
                                      <p:cBhvr>
                                        <p:cTn id="237" dur="1000"/>
                                        <p:tgtEl>
                                          <p:spTgt spid="53"/>
                                        </p:tgtEl>
                                      </p:cBhvr>
                                    </p:animEffect>
                                  </p:childTnLst>
                                </p:cTn>
                              </p:par>
                            </p:childTnLst>
                          </p:cTn>
                        </p:par>
                      </p:childTnLst>
                    </p:cTn>
                  </p:par>
                  <p:par>
                    <p:cTn id="238" fill="hold">
                      <p:stCondLst>
                        <p:cond delay="indefinite"/>
                      </p:stCondLst>
                      <p:childTnLst>
                        <p:par>
                          <p:cTn id="239" fill="hold">
                            <p:stCondLst>
                              <p:cond delay="0"/>
                            </p:stCondLst>
                            <p:childTnLst>
                              <p:par>
                                <p:cTn id="240" presetID="10" presetClass="entr" presetSubtype="0" fill="hold" nodeType="clickEffect">
                                  <p:stCondLst>
                                    <p:cond delay="0"/>
                                  </p:stCondLst>
                                  <p:childTnLst>
                                    <p:set>
                                      <p:cBhvr>
                                        <p:cTn id="241" dur="1" fill="hold">
                                          <p:stCondLst>
                                            <p:cond delay="0"/>
                                          </p:stCondLst>
                                        </p:cTn>
                                        <p:tgtEl>
                                          <p:spTgt spid="55"/>
                                        </p:tgtEl>
                                        <p:attrNameLst>
                                          <p:attrName>style.visibility</p:attrName>
                                        </p:attrNameLst>
                                      </p:cBhvr>
                                      <p:to>
                                        <p:strVal val="visible"/>
                                      </p:to>
                                    </p:set>
                                    <p:animEffect transition="in" filter="fade">
                                      <p:cBhvr>
                                        <p:cTn id="242" dur="500"/>
                                        <p:tgtEl>
                                          <p:spTgt spid="55"/>
                                        </p:tgtEl>
                                      </p:cBhvr>
                                    </p:animEffect>
                                  </p:childTnLst>
                                </p:cTn>
                              </p:par>
                              <p:par>
                                <p:cTn id="243" presetID="10" presetClass="entr" presetSubtype="0" fill="hold" nodeType="withEffect">
                                  <p:stCondLst>
                                    <p:cond delay="0"/>
                                  </p:stCondLst>
                                  <p:childTnLst>
                                    <p:set>
                                      <p:cBhvr>
                                        <p:cTn id="244" dur="1" fill="hold">
                                          <p:stCondLst>
                                            <p:cond delay="0"/>
                                          </p:stCondLst>
                                        </p:cTn>
                                        <p:tgtEl>
                                          <p:spTgt spid="61"/>
                                        </p:tgtEl>
                                        <p:attrNameLst>
                                          <p:attrName>style.visibility</p:attrName>
                                        </p:attrNameLst>
                                      </p:cBhvr>
                                      <p:to>
                                        <p:strVal val="visible"/>
                                      </p:to>
                                    </p:set>
                                    <p:animEffect transition="in" filter="fade">
                                      <p:cBhvr>
                                        <p:cTn id="245" dur="500"/>
                                        <p:tgtEl>
                                          <p:spTgt spid="61"/>
                                        </p:tgtEl>
                                      </p:cBhvr>
                                    </p:animEffect>
                                  </p:childTnLst>
                                </p:cTn>
                              </p:par>
                              <p:par>
                                <p:cTn id="246" presetID="10" presetClass="entr" presetSubtype="0" fill="hold" nodeType="withEffect">
                                  <p:stCondLst>
                                    <p:cond delay="0"/>
                                  </p:stCondLst>
                                  <p:childTnLst>
                                    <p:set>
                                      <p:cBhvr>
                                        <p:cTn id="247" dur="1" fill="hold">
                                          <p:stCondLst>
                                            <p:cond delay="0"/>
                                          </p:stCondLst>
                                        </p:cTn>
                                        <p:tgtEl>
                                          <p:spTgt spid="59"/>
                                        </p:tgtEl>
                                        <p:attrNameLst>
                                          <p:attrName>style.visibility</p:attrName>
                                        </p:attrNameLst>
                                      </p:cBhvr>
                                      <p:to>
                                        <p:strVal val="visible"/>
                                      </p:to>
                                    </p:set>
                                    <p:animEffect transition="in" filter="fade">
                                      <p:cBhvr>
                                        <p:cTn id="248" dur="500"/>
                                        <p:tgtEl>
                                          <p:spTgt spid="59"/>
                                        </p:tgtEl>
                                      </p:cBhvr>
                                    </p:animEffect>
                                  </p:childTnLst>
                                </p:cTn>
                              </p:par>
                            </p:childTnLst>
                          </p:cTn>
                        </p:par>
                      </p:childTnLst>
                    </p:cTn>
                  </p:par>
                  <p:par>
                    <p:cTn id="249" fill="hold">
                      <p:stCondLst>
                        <p:cond delay="indefinite"/>
                      </p:stCondLst>
                      <p:childTnLst>
                        <p:par>
                          <p:cTn id="250" fill="hold">
                            <p:stCondLst>
                              <p:cond delay="0"/>
                            </p:stCondLst>
                            <p:childTnLst>
                              <p:par>
                                <p:cTn id="251" presetID="2" presetClass="entr" presetSubtype="4" fill="hold" grpId="0" nodeType="clickEffect">
                                  <p:stCondLst>
                                    <p:cond delay="0"/>
                                  </p:stCondLst>
                                  <p:childTnLst>
                                    <p:set>
                                      <p:cBhvr>
                                        <p:cTn id="252" dur="1" fill="hold">
                                          <p:stCondLst>
                                            <p:cond delay="0"/>
                                          </p:stCondLst>
                                        </p:cTn>
                                        <p:tgtEl>
                                          <p:spTgt spid="70"/>
                                        </p:tgtEl>
                                        <p:attrNameLst>
                                          <p:attrName>style.visibility</p:attrName>
                                        </p:attrNameLst>
                                      </p:cBhvr>
                                      <p:to>
                                        <p:strVal val="visible"/>
                                      </p:to>
                                    </p:set>
                                    <p:anim calcmode="lin" valueType="num">
                                      <p:cBhvr additive="base">
                                        <p:cTn id="253" dur="500" fill="hold"/>
                                        <p:tgtEl>
                                          <p:spTgt spid="70"/>
                                        </p:tgtEl>
                                        <p:attrNameLst>
                                          <p:attrName>ppt_x</p:attrName>
                                        </p:attrNameLst>
                                      </p:cBhvr>
                                      <p:tavLst>
                                        <p:tav tm="0">
                                          <p:val>
                                            <p:strVal val="#ppt_x"/>
                                          </p:val>
                                        </p:tav>
                                        <p:tav tm="100000">
                                          <p:val>
                                            <p:strVal val="#ppt_x"/>
                                          </p:val>
                                        </p:tav>
                                      </p:tavLst>
                                    </p:anim>
                                    <p:anim calcmode="lin" valueType="num">
                                      <p:cBhvr additive="base">
                                        <p:cTn id="254" dur="500" fill="hold"/>
                                        <p:tgtEl>
                                          <p:spTgt spid="70"/>
                                        </p:tgtEl>
                                        <p:attrNameLst>
                                          <p:attrName>ppt_y</p:attrName>
                                        </p:attrNameLst>
                                      </p:cBhvr>
                                      <p:tavLst>
                                        <p:tav tm="0">
                                          <p:val>
                                            <p:strVal val="1+#ppt_h/2"/>
                                          </p:val>
                                        </p:tav>
                                        <p:tav tm="100000">
                                          <p:val>
                                            <p:strVal val="#ppt_y"/>
                                          </p:val>
                                        </p:tav>
                                      </p:tavLst>
                                    </p:anim>
                                  </p:childTnLst>
                                </p:cTn>
                              </p:par>
                              <p:par>
                                <p:cTn id="255" presetID="2" presetClass="entr" presetSubtype="4" fill="hold" grpId="0" nodeType="withEffect">
                                  <p:stCondLst>
                                    <p:cond delay="0"/>
                                  </p:stCondLst>
                                  <p:childTnLst>
                                    <p:set>
                                      <p:cBhvr>
                                        <p:cTn id="256" dur="1" fill="hold">
                                          <p:stCondLst>
                                            <p:cond delay="0"/>
                                          </p:stCondLst>
                                        </p:cTn>
                                        <p:tgtEl>
                                          <p:spTgt spid="71"/>
                                        </p:tgtEl>
                                        <p:attrNameLst>
                                          <p:attrName>style.visibility</p:attrName>
                                        </p:attrNameLst>
                                      </p:cBhvr>
                                      <p:to>
                                        <p:strVal val="visible"/>
                                      </p:to>
                                    </p:set>
                                    <p:anim calcmode="lin" valueType="num">
                                      <p:cBhvr additive="base">
                                        <p:cTn id="257" dur="500" fill="hold"/>
                                        <p:tgtEl>
                                          <p:spTgt spid="71"/>
                                        </p:tgtEl>
                                        <p:attrNameLst>
                                          <p:attrName>ppt_x</p:attrName>
                                        </p:attrNameLst>
                                      </p:cBhvr>
                                      <p:tavLst>
                                        <p:tav tm="0">
                                          <p:val>
                                            <p:strVal val="#ppt_x"/>
                                          </p:val>
                                        </p:tav>
                                        <p:tav tm="100000">
                                          <p:val>
                                            <p:strVal val="#ppt_x"/>
                                          </p:val>
                                        </p:tav>
                                      </p:tavLst>
                                    </p:anim>
                                    <p:anim calcmode="lin" valueType="num">
                                      <p:cBhvr additive="base">
                                        <p:cTn id="258" dur="500" fill="hold"/>
                                        <p:tgtEl>
                                          <p:spTgt spid="71"/>
                                        </p:tgtEl>
                                        <p:attrNameLst>
                                          <p:attrName>ppt_y</p:attrName>
                                        </p:attrNameLst>
                                      </p:cBhvr>
                                      <p:tavLst>
                                        <p:tav tm="0">
                                          <p:val>
                                            <p:strVal val="1+#ppt_h/2"/>
                                          </p:val>
                                        </p:tav>
                                        <p:tav tm="100000">
                                          <p:val>
                                            <p:strVal val="#ppt_y"/>
                                          </p:val>
                                        </p:tav>
                                      </p:tavLst>
                                    </p:anim>
                                  </p:childTnLst>
                                </p:cTn>
                              </p:par>
                              <p:par>
                                <p:cTn id="259" presetID="2" presetClass="entr" presetSubtype="4" fill="hold" grpId="0" nodeType="withEffect">
                                  <p:stCondLst>
                                    <p:cond delay="0"/>
                                  </p:stCondLst>
                                  <p:childTnLst>
                                    <p:set>
                                      <p:cBhvr>
                                        <p:cTn id="260" dur="1" fill="hold">
                                          <p:stCondLst>
                                            <p:cond delay="0"/>
                                          </p:stCondLst>
                                        </p:cTn>
                                        <p:tgtEl>
                                          <p:spTgt spid="72"/>
                                        </p:tgtEl>
                                        <p:attrNameLst>
                                          <p:attrName>style.visibility</p:attrName>
                                        </p:attrNameLst>
                                      </p:cBhvr>
                                      <p:to>
                                        <p:strVal val="visible"/>
                                      </p:to>
                                    </p:set>
                                    <p:anim calcmode="lin" valueType="num">
                                      <p:cBhvr additive="base">
                                        <p:cTn id="261" dur="500" fill="hold"/>
                                        <p:tgtEl>
                                          <p:spTgt spid="72"/>
                                        </p:tgtEl>
                                        <p:attrNameLst>
                                          <p:attrName>ppt_x</p:attrName>
                                        </p:attrNameLst>
                                      </p:cBhvr>
                                      <p:tavLst>
                                        <p:tav tm="0">
                                          <p:val>
                                            <p:strVal val="#ppt_x"/>
                                          </p:val>
                                        </p:tav>
                                        <p:tav tm="100000">
                                          <p:val>
                                            <p:strVal val="#ppt_x"/>
                                          </p:val>
                                        </p:tav>
                                      </p:tavLst>
                                    </p:anim>
                                    <p:anim calcmode="lin" valueType="num">
                                      <p:cBhvr additive="base">
                                        <p:cTn id="262" dur="500" fill="hold"/>
                                        <p:tgtEl>
                                          <p:spTgt spid="72"/>
                                        </p:tgtEl>
                                        <p:attrNameLst>
                                          <p:attrName>ppt_y</p:attrName>
                                        </p:attrNameLst>
                                      </p:cBhvr>
                                      <p:tavLst>
                                        <p:tav tm="0">
                                          <p:val>
                                            <p:strVal val="1+#ppt_h/2"/>
                                          </p:val>
                                        </p:tav>
                                        <p:tav tm="100000">
                                          <p:val>
                                            <p:strVal val="#ppt_y"/>
                                          </p:val>
                                        </p:tav>
                                      </p:tavLst>
                                    </p:anim>
                                  </p:childTnLst>
                                </p:cTn>
                              </p:par>
                              <p:par>
                                <p:cTn id="263" presetID="2" presetClass="entr" presetSubtype="4" fill="hold" grpId="0" nodeType="withEffect">
                                  <p:stCondLst>
                                    <p:cond delay="0"/>
                                  </p:stCondLst>
                                  <p:childTnLst>
                                    <p:set>
                                      <p:cBhvr>
                                        <p:cTn id="264" dur="1" fill="hold">
                                          <p:stCondLst>
                                            <p:cond delay="0"/>
                                          </p:stCondLst>
                                        </p:cTn>
                                        <p:tgtEl>
                                          <p:spTgt spid="73"/>
                                        </p:tgtEl>
                                        <p:attrNameLst>
                                          <p:attrName>style.visibility</p:attrName>
                                        </p:attrNameLst>
                                      </p:cBhvr>
                                      <p:to>
                                        <p:strVal val="visible"/>
                                      </p:to>
                                    </p:set>
                                    <p:anim calcmode="lin" valueType="num">
                                      <p:cBhvr additive="base">
                                        <p:cTn id="265" dur="500" fill="hold"/>
                                        <p:tgtEl>
                                          <p:spTgt spid="73"/>
                                        </p:tgtEl>
                                        <p:attrNameLst>
                                          <p:attrName>ppt_x</p:attrName>
                                        </p:attrNameLst>
                                      </p:cBhvr>
                                      <p:tavLst>
                                        <p:tav tm="0">
                                          <p:val>
                                            <p:strVal val="#ppt_x"/>
                                          </p:val>
                                        </p:tav>
                                        <p:tav tm="100000">
                                          <p:val>
                                            <p:strVal val="#ppt_x"/>
                                          </p:val>
                                        </p:tav>
                                      </p:tavLst>
                                    </p:anim>
                                    <p:anim calcmode="lin" valueType="num">
                                      <p:cBhvr additive="base">
                                        <p:cTn id="266" dur="500" fill="hold"/>
                                        <p:tgtEl>
                                          <p:spTgt spid="73"/>
                                        </p:tgtEl>
                                        <p:attrNameLst>
                                          <p:attrName>ppt_y</p:attrName>
                                        </p:attrNameLst>
                                      </p:cBhvr>
                                      <p:tavLst>
                                        <p:tav tm="0">
                                          <p:val>
                                            <p:strVal val="1+#ppt_h/2"/>
                                          </p:val>
                                        </p:tav>
                                        <p:tav tm="100000">
                                          <p:val>
                                            <p:strVal val="#ppt_y"/>
                                          </p:val>
                                        </p:tav>
                                      </p:tavLst>
                                    </p:anim>
                                  </p:childTnLst>
                                </p:cTn>
                              </p:par>
                              <p:par>
                                <p:cTn id="267" presetID="42" presetClass="entr" presetSubtype="0" fill="hold" grpId="0" nodeType="withEffect">
                                  <p:stCondLst>
                                    <p:cond delay="0"/>
                                  </p:stCondLst>
                                  <p:childTnLst>
                                    <p:set>
                                      <p:cBhvr>
                                        <p:cTn id="268" dur="1" fill="hold">
                                          <p:stCondLst>
                                            <p:cond delay="0"/>
                                          </p:stCondLst>
                                        </p:cTn>
                                        <p:tgtEl>
                                          <p:spTgt spid="74"/>
                                        </p:tgtEl>
                                        <p:attrNameLst>
                                          <p:attrName>style.visibility</p:attrName>
                                        </p:attrNameLst>
                                      </p:cBhvr>
                                      <p:to>
                                        <p:strVal val="visible"/>
                                      </p:to>
                                    </p:set>
                                    <p:animEffect transition="in" filter="fade">
                                      <p:cBhvr>
                                        <p:cTn id="269" dur="1000"/>
                                        <p:tgtEl>
                                          <p:spTgt spid="74"/>
                                        </p:tgtEl>
                                      </p:cBhvr>
                                    </p:animEffect>
                                    <p:anim calcmode="lin" valueType="num">
                                      <p:cBhvr>
                                        <p:cTn id="270" dur="1000" fill="hold"/>
                                        <p:tgtEl>
                                          <p:spTgt spid="74"/>
                                        </p:tgtEl>
                                        <p:attrNameLst>
                                          <p:attrName>ppt_x</p:attrName>
                                        </p:attrNameLst>
                                      </p:cBhvr>
                                      <p:tavLst>
                                        <p:tav tm="0">
                                          <p:val>
                                            <p:strVal val="#ppt_x"/>
                                          </p:val>
                                        </p:tav>
                                        <p:tav tm="100000">
                                          <p:val>
                                            <p:strVal val="#ppt_x"/>
                                          </p:val>
                                        </p:tav>
                                      </p:tavLst>
                                    </p:anim>
                                    <p:anim calcmode="lin" valueType="num">
                                      <p:cBhvr>
                                        <p:cTn id="271" dur="1000" fill="hold"/>
                                        <p:tgtEl>
                                          <p:spTgt spid="74"/>
                                        </p:tgtEl>
                                        <p:attrNameLst>
                                          <p:attrName>ppt_y</p:attrName>
                                        </p:attrNameLst>
                                      </p:cBhvr>
                                      <p:tavLst>
                                        <p:tav tm="0">
                                          <p:val>
                                            <p:strVal val="#ppt_y+.1"/>
                                          </p:val>
                                        </p:tav>
                                        <p:tav tm="100000">
                                          <p:val>
                                            <p:strVal val="#ppt_y"/>
                                          </p:val>
                                        </p:tav>
                                      </p:tavLst>
                                    </p:anim>
                                  </p:childTnLst>
                                </p:cTn>
                              </p:par>
                              <p:par>
                                <p:cTn id="272" presetID="42" presetClass="entr" presetSubtype="0" fill="hold" grpId="0" nodeType="withEffect">
                                  <p:stCondLst>
                                    <p:cond delay="0"/>
                                  </p:stCondLst>
                                  <p:childTnLst>
                                    <p:set>
                                      <p:cBhvr>
                                        <p:cTn id="273" dur="1" fill="hold">
                                          <p:stCondLst>
                                            <p:cond delay="0"/>
                                          </p:stCondLst>
                                        </p:cTn>
                                        <p:tgtEl>
                                          <p:spTgt spid="75"/>
                                        </p:tgtEl>
                                        <p:attrNameLst>
                                          <p:attrName>style.visibility</p:attrName>
                                        </p:attrNameLst>
                                      </p:cBhvr>
                                      <p:to>
                                        <p:strVal val="visible"/>
                                      </p:to>
                                    </p:set>
                                    <p:animEffect transition="in" filter="fade">
                                      <p:cBhvr>
                                        <p:cTn id="274" dur="1000"/>
                                        <p:tgtEl>
                                          <p:spTgt spid="75"/>
                                        </p:tgtEl>
                                      </p:cBhvr>
                                    </p:animEffect>
                                    <p:anim calcmode="lin" valueType="num">
                                      <p:cBhvr>
                                        <p:cTn id="275" dur="1000" fill="hold"/>
                                        <p:tgtEl>
                                          <p:spTgt spid="75"/>
                                        </p:tgtEl>
                                        <p:attrNameLst>
                                          <p:attrName>ppt_x</p:attrName>
                                        </p:attrNameLst>
                                      </p:cBhvr>
                                      <p:tavLst>
                                        <p:tav tm="0">
                                          <p:val>
                                            <p:strVal val="#ppt_x"/>
                                          </p:val>
                                        </p:tav>
                                        <p:tav tm="100000">
                                          <p:val>
                                            <p:strVal val="#ppt_x"/>
                                          </p:val>
                                        </p:tav>
                                      </p:tavLst>
                                    </p:anim>
                                    <p:anim calcmode="lin" valueType="num">
                                      <p:cBhvr>
                                        <p:cTn id="276" dur="1000" fill="hold"/>
                                        <p:tgtEl>
                                          <p:spTgt spid="75"/>
                                        </p:tgtEl>
                                        <p:attrNameLst>
                                          <p:attrName>ppt_y</p:attrName>
                                        </p:attrNameLst>
                                      </p:cBhvr>
                                      <p:tavLst>
                                        <p:tav tm="0">
                                          <p:val>
                                            <p:strVal val="#ppt_y+.1"/>
                                          </p:val>
                                        </p:tav>
                                        <p:tav tm="100000">
                                          <p:val>
                                            <p:strVal val="#ppt_y"/>
                                          </p:val>
                                        </p:tav>
                                      </p:tavLst>
                                    </p:anim>
                                  </p:childTnLst>
                                </p:cTn>
                              </p:par>
                              <p:par>
                                <p:cTn id="277" presetID="42" presetClass="entr" presetSubtype="0" fill="hold" grpId="0" nodeType="withEffect">
                                  <p:stCondLst>
                                    <p:cond delay="0"/>
                                  </p:stCondLst>
                                  <p:childTnLst>
                                    <p:set>
                                      <p:cBhvr>
                                        <p:cTn id="278" dur="1" fill="hold">
                                          <p:stCondLst>
                                            <p:cond delay="0"/>
                                          </p:stCondLst>
                                        </p:cTn>
                                        <p:tgtEl>
                                          <p:spTgt spid="76"/>
                                        </p:tgtEl>
                                        <p:attrNameLst>
                                          <p:attrName>style.visibility</p:attrName>
                                        </p:attrNameLst>
                                      </p:cBhvr>
                                      <p:to>
                                        <p:strVal val="visible"/>
                                      </p:to>
                                    </p:set>
                                    <p:animEffect transition="in" filter="fade">
                                      <p:cBhvr>
                                        <p:cTn id="279" dur="1000"/>
                                        <p:tgtEl>
                                          <p:spTgt spid="76"/>
                                        </p:tgtEl>
                                      </p:cBhvr>
                                    </p:animEffect>
                                    <p:anim calcmode="lin" valueType="num">
                                      <p:cBhvr>
                                        <p:cTn id="280" dur="1000" fill="hold"/>
                                        <p:tgtEl>
                                          <p:spTgt spid="76"/>
                                        </p:tgtEl>
                                        <p:attrNameLst>
                                          <p:attrName>ppt_x</p:attrName>
                                        </p:attrNameLst>
                                      </p:cBhvr>
                                      <p:tavLst>
                                        <p:tav tm="0">
                                          <p:val>
                                            <p:strVal val="#ppt_x"/>
                                          </p:val>
                                        </p:tav>
                                        <p:tav tm="100000">
                                          <p:val>
                                            <p:strVal val="#ppt_x"/>
                                          </p:val>
                                        </p:tav>
                                      </p:tavLst>
                                    </p:anim>
                                    <p:anim calcmode="lin" valueType="num">
                                      <p:cBhvr>
                                        <p:cTn id="281" dur="1000" fill="hold"/>
                                        <p:tgtEl>
                                          <p:spTgt spid="76"/>
                                        </p:tgtEl>
                                        <p:attrNameLst>
                                          <p:attrName>ppt_y</p:attrName>
                                        </p:attrNameLst>
                                      </p:cBhvr>
                                      <p:tavLst>
                                        <p:tav tm="0">
                                          <p:val>
                                            <p:strVal val="#ppt_y+.1"/>
                                          </p:val>
                                        </p:tav>
                                        <p:tav tm="100000">
                                          <p:val>
                                            <p:strVal val="#ppt_y"/>
                                          </p:val>
                                        </p:tav>
                                      </p:tavLst>
                                    </p:anim>
                                  </p:childTnLst>
                                </p:cTn>
                              </p:par>
                              <p:par>
                                <p:cTn id="282" presetID="42" presetClass="entr" presetSubtype="0" fill="hold" grpId="0" nodeType="withEffect">
                                  <p:stCondLst>
                                    <p:cond delay="0"/>
                                  </p:stCondLst>
                                  <p:childTnLst>
                                    <p:set>
                                      <p:cBhvr>
                                        <p:cTn id="283" dur="1" fill="hold">
                                          <p:stCondLst>
                                            <p:cond delay="0"/>
                                          </p:stCondLst>
                                        </p:cTn>
                                        <p:tgtEl>
                                          <p:spTgt spid="77"/>
                                        </p:tgtEl>
                                        <p:attrNameLst>
                                          <p:attrName>style.visibility</p:attrName>
                                        </p:attrNameLst>
                                      </p:cBhvr>
                                      <p:to>
                                        <p:strVal val="visible"/>
                                      </p:to>
                                    </p:set>
                                    <p:animEffect transition="in" filter="fade">
                                      <p:cBhvr>
                                        <p:cTn id="284" dur="1000"/>
                                        <p:tgtEl>
                                          <p:spTgt spid="77"/>
                                        </p:tgtEl>
                                      </p:cBhvr>
                                    </p:animEffect>
                                    <p:anim calcmode="lin" valueType="num">
                                      <p:cBhvr>
                                        <p:cTn id="285" dur="1000" fill="hold"/>
                                        <p:tgtEl>
                                          <p:spTgt spid="77"/>
                                        </p:tgtEl>
                                        <p:attrNameLst>
                                          <p:attrName>ppt_x</p:attrName>
                                        </p:attrNameLst>
                                      </p:cBhvr>
                                      <p:tavLst>
                                        <p:tav tm="0">
                                          <p:val>
                                            <p:strVal val="#ppt_x"/>
                                          </p:val>
                                        </p:tav>
                                        <p:tav tm="100000">
                                          <p:val>
                                            <p:strVal val="#ppt_x"/>
                                          </p:val>
                                        </p:tav>
                                      </p:tavLst>
                                    </p:anim>
                                    <p:anim calcmode="lin" valueType="num">
                                      <p:cBhvr>
                                        <p:cTn id="286" dur="1000" fill="hold"/>
                                        <p:tgtEl>
                                          <p:spTgt spid="77"/>
                                        </p:tgtEl>
                                        <p:attrNameLst>
                                          <p:attrName>ppt_y</p:attrName>
                                        </p:attrNameLst>
                                      </p:cBhvr>
                                      <p:tavLst>
                                        <p:tav tm="0">
                                          <p:val>
                                            <p:strVal val="#ppt_y+.1"/>
                                          </p:val>
                                        </p:tav>
                                        <p:tav tm="100000">
                                          <p:val>
                                            <p:strVal val="#ppt_y"/>
                                          </p:val>
                                        </p:tav>
                                      </p:tavLst>
                                    </p:anim>
                                  </p:childTnLst>
                                </p:cTn>
                              </p:par>
                            </p:childTnLst>
                          </p:cTn>
                        </p:par>
                      </p:childTnLst>
                    </p:cTn>
                  </p:par>
                  <p:par>
                    <p:cTn id="287" fill="hold">
                      <p:stCondLst>
                        <p:cond delay="indefinite"/>
                      </p:stCondLst>
                      <p:childTnLst>
                        <p:par>
                          <p:cTn id="288" fill="hold">
                            <p:stCondLst>
                              <p:cond delay="0"/>
                            </p:stCondLst>
                            <p:childTnLst>
                              <p:par>
                                <p:cTn id="289" presetID="42" presetClass="entr" presetSubtype="0" fill="hold" grpId="0" nodeType="clickEffect">
                                  <p:stCondLst>
                                    <p:cond delay="0"/>
                                  </p:stCondLst>
                                  <p:childTnLst>
                                    <p:set>
                                      <p:cBhvr>
                                        <p:cTn id="290" dur="1" fill="hold">
                                          <p:stCondLst>
                                            <p:cond delay="0"/>
                                          </p:stCondLst>
                                        </p:cTn>
                                        <p:tgtEl>
                                          <p:spTgt spid="80"/>
                                        </p:tgtEl>
                                        <p:attrNameLst>
                                          <p:attrName>style.visibility</p:attrName>
                                        </p:attrNameLst>
                                      </p:cBhvr>
                                      <p:to>
                                        <p:strVal val="visible"/>
                                      </p:to>
                                    </p:set>
                                    <p:animEffect transition="in" filter="fade">
                                      <p:cBhvr>
                                        <p:cTn id="291" dur="1000"/>
                                        <p:tgtEl>
                                          <p:spTgt spid="80"/>
                                        </p:tgtEl>
                                      </p:cBhvr>
                                    </p:animEffect>
                                    <p:anim calcmode="lin" valueType="num">
                                      <p:cBhvr>
                                        <p:cTn id="292" dur="1000" fill="hold"/>
                                        <p:tgtEl>
                                          <p:spTgt spid="80"/>
                                        </p:tgtEl>
                                        <p:attrNameLst>
                                          <p:attrName>ppt_x</p:attrName>
                                        </p:attrNameLst>
                                      </p:cBhvr>
                                      <p:tavLst>
                                        <p:tav tm="0">
                                          <p:val>
                                            <p:strVal val="#ppt_x"/>
                                          </p:val>
                                        </p:tav>
                                        <p:tav tm="100000">
                                          <p:val>
                                            <p:strVal val="#ppt_x"/>
                                          </p:val>
                                        </p:tav>
                                      </p:tavLst>
                                    </p:anim>
                                    <p:anim calcmode="lin" valueType="num">
                                      <p:cBhvr>
                                        <p:cTn id="293" dur="1000" fill="hold"/>
                                        <p:tgtEl>
                                          <p:spTgt spid="80"/>
                                        </p:tgtEl>
                                        <p:attrNameLst>
                                          <p:attrName>ppt_y</p:attrName>
                                        </p:attrNameLst>
                                      </p:cBhvr>
                                      <p:tavLst>
                                        <p:tav tm="0">
                                          <p:val>
                                            <p:strVal val="#ppt_y+.1"/>
                                          </p:val>
                                        </p:tav>
                                        <p:tav tm="100000">
                                          <p:val>
                                            <p:strVal val="#ppt_y"/>
                                          </p:val>
                                        </p:tav>
                                      </p:tavLst>
                                    </p:anim>
                                  </p:childTnLst>
                                </p:cTn>
                              </p:par>
                              <p:par>
                                <p:cTn id="294" presetID="42" presetClass="entr" presetSubtype="0" fill="hold" grpId="0" nodeType="withEffect">
                                  <p:stCondLst>
                                    <p:cond delay="0"/>
                                  </p:stCondLst>
                                  <p:childTnLst>
                                    <p:set>
                                      <p:cBhvr>
                                        <p:cTn id="295" dur="1" fill="hold">
                                          <p:stCondLst>
                                            <p:cond delay="0"/>
                                          </p:stCondLst>
                                        </p:cTn>
                                        <p:tgtEl>
                                          <p:spTgt spid="81"/>
                                        </p:tgtEl>
                                        <p:attrNameLst>
                                          <p:attrName>style.visibility</p:attrName>
                                        </p:attrNameLst>
                                      </p:cBhvr>
                                      <p:to>
                                        <p:strVal val="visible"/>
                                      </p:to>
                                    </p:set>
                                    <p:animEffect transition="in" filter="fade">
                                      <p:cBhvr>
                                        <p:cTn id="296" dur="1000"/>
                                        <p:tgtEl>
                                          <p:spTgt spid="81"/>
                                        </p:tgtEl>
                                      </p:cBhvr>
                                    </p:animEffect>
                                    <p:anim calcmode="lin" valueType="num">
                                      <p:cBhvr>
                                        <p:cTn id="297" dur="1000" fill="hold"/>
                                        <p:tgtEl>
                                          <p:spTgt spid="81"/>
                                        </p:tgtEl>
                                        <p:attrNameLst>
                                          <p:attrName>ppt_x</p:attrName>
                                        </p:attrNameLst>
                                      </p:cBhvr>
                                      <p:tavLst>
                                        <p:tav tm="0">
                                          <p:val>
                                            <p:strVal val="#ppt_x"/>
                                          </p:val>
                                        </p:tav>
                                        <p:tav tm="100000">
                                          <p:val>
                                            <p:strVal val="#ppt_x"/>
                                          </p:val>
                                        </p:tav>
                                      </p:tavLst>
                                    </p:anim>
                                    <p:anim calcmode="lin" valueType="num">
                                      <p:cBhvr>
                                        <p:cTn id="298" dur="1000" fill="hold"/>
                                        <p:tgtEl>
                                          <p:spTgt spid="81"/>
                                        </p:tgtEl>
                                        <p:attrNameLst>
                                          <p:attrName>ppt_y</p:attrName>
                                        </p:attrNameLst>
                                      </p:cBhvr>
                                      <p:tavLst>
                                        <p:tav tm="0">
                                          <p:val>
                                            <p:strVal val="#ppt_y+.1"/>
                                          </p:val>
                                        </p:tav>
                                        <p:tav tm="100000">
                                          <p:val>
                                            <p:strVal val="#ppt_y"/>
                                          </p:val>
                                        </p:tav>
                                      </p:tavLst>
                                    </p:anim>
                                  </p:childTnLst>
                                </p:cTn>
                              </p:par>
                              <p:par>
                                <p:cTn id="299" presetID="42" presetClass="entr" presetSubtype="0" fill="hold" grpId="0" nodeType="withEffect">
                                  <p:stCondLst>
                                    <p:cond delay="0"/>
                                  </p:stCondLst>
                                  <p:childTnLst>
                                    <p:set>
                                      <p:cBhvr>
                                        <p:cTn id="300" dur="1" fill="hold">
                                          <p:stCondLst>
                                            <p:cond delay="0"/>
                                          </p:stCondLst>
                                        </p:cTn>
                                        <p:tgtEl>
                                          <p:spTgt spid="83"/>
                                        </p:tgtEl>
                                        <p:attrNameLst>
                                          <p:attrName>style.visibility</p:attrName>
                                        </p:attrNameLst>
                                      </p:cBhvr>
                                      <p:to>
                                        <p:strVal val="visible"/>
                                      </p:to>
                                    </p:set>
                                    <p:animEffect transition="in" filter="fade">
                                      <p:cBhvr>
                                        <p:cTn id="301" dur="1000"/>
                                        <p:tgtEl>
                                          <p:spTgt spid="83"/>
                                        </p:tgtEl>
                                      </p:cBhvr>
                                    </p:animEffect>
                                    <p:anim calcmode="lin" valueType="num">
                                      <p:cBhvr>
                                        <p:cTn id="302" dur="1000" fill="hold"/>
                                        <p:tgtEl>
                                          <p:spTgt spid="83"/>
                                        </p:tgtEl>
                                        <p:attrNameLst>
                                          <p:attrName>ppt_x</p:attrName>
                                        </p:attrNameLst>
                                      </p:cBhvr>
                                      <p:tavLst>
                                        <p:tav tm="0">
                                          <p:val>
                                            <p:strVal val="#ppt_x"/>
                                          </p:val>
                                        </p:tav>
                                        <p:tav tm="100000">
                                          <p:val>
                                            <p:strVal val="#ppt_x"/>
                                          </p:val>
                                        </p:tav>
                                      </p:tavLst>
                                    </p:anim>
                                    <p:anim calcmode="lin" valueType="num">
                                      <p:cBhvr>
                                        <p:cTn id="303" dur="1000" fill="hold"/>
                                        <p:tgtEl>
                                          <p:spTgt spid="83"/>
                                        </p:tgtEl>
                                        <p:attrNameLst>
                                          <p:attrName>ppt_y</p:attrName>
                                        </p:attrNameLst>
                                      </p:cBhvr>
                                      <p:tavLst>
                                        <p:tav tm="0">
                                          <p:val>
                                            <p:strVal val="#ppt_y+.1"/>
                                          </p:val>
                                        </p:tav>
                                        <p:tav tm="100000">
                                          <p:val>
                                            <p:strVal val="#ppt_y"/>
                                          </p:val>
                                        </p:tav>
                                      </p:tavLst>
                                    </p:anim>
                                  </p:childTnLst>
                                </p:cTn>
                              </p:par>
                              <p:par>
                                <p:cTn id="304" presetID="42" presetClass="entr" presetSubtype="0" fill="hold" grpId="0" nodeType="withEffect">
                                  <p:stCondLst>
                                    <p:cond delay="0"/>
                                  </p:stCondLst>
                                  <p:childTnLst>
                                    <p:set>
                                      <p:cBhvr>
                                        <p:cTn id="305" dur="1" fill="hold">
                                          <p:stCondLst>
                                            <p:cond delay="0"/>
                                          </p:stCondLst>
                                        </p:cTn>
                                        <p:tgtEl>
                                          <p:spTgt spid="84"/>
                                        </p:tgtEl>
                                        <p:attrNameLst>
                                          <p:attrName>style.visibility</p:attrName>
                                        </p:attrNameLst>
                                      </p:cBhvr>
                                      <p:to>
                                        <p:strVal val="visible"/>
                                      </p:to>
                                    </p:set>
                                    <p:animEffect transition="in" filter="fade">
                                      <p:cBhvr>
                                        <p:cTn id="306" dur="1000"/>
                                        <p:tgtEl>
                                          <p:spTgt spid="84"/>
                                        </p:tgtEl>
                                      </p:cBhvr>
                                    </p:animEffect>
                                    <p:anim calcmode="lin" valueType="num">
                                      <p:cBhvr>
                                        <p:cTn id="307" dur="1000" fill="hold"/>
                                        <p:tgtEl>
                                          <p:spTgt spid="84"/>
                                        </p:tgtEl>
                                        <p:attrNameLst>
                                          <p:attrName>ppt_x</p:attrName>
                                        </p:attrNameLst>
                                      </p:cBhvr>
                                      <p:tavLst>
                                        <p:tav tm="0">
                                          <p:val>
                                            <p:strVal val="#ppt_x"/>
                                          </p:val>
                                        </p:tav>
                                        <p:tav tm="100000">
                                          <p:val>
                                            <p:strVal val="#ppt_x"/>
                                          </p:val>
                                        </p:tav>
                                      </p:tavLst>
                                    </p:anim>
                                    <p:anim calcmode="lin" valueType="num">
                                      <p:cBhvr>
                                        <p:cTn id="308" dur="1000" fill="hold"/>
                                        <p:tgtEl>
                                          <p:spTgt spid="84"/>
                                        </p:tgtEl>
                                        <p:attrNameLst>
                                          <p:attrName>ppt_y</p:attrName>
                                        </p:attrNameLst>
                                      </p:cBhvr>
                                      <p:tavLst>
                                        <p:tav tm="0">
                                          <p:val>
                                            <p:strVal val="#ppt_y+.1"/>
                                          </p:val>
                                        </p:tav>
                                        <p:tav tm="100000">
                                          <p:val>
                                            <p:strVal val="#ppt_y"/>
                                          </p:val>
                                        </p:tav>
                                      </p:tavLst>
                                    </p:anim>
                                  </p:childTnLst>
                                </p:cTn>
                              </p:par>
                              <p:par>
                                <p:cTn id="309" presetID="42" presetClass="entr" presetSubtype="0" fill="hold" grpId="0" nodeType="withEffect">
                                  <p:stCondLst>
                                    <p:cond delay="0"/>
                                  </p:stCondLst>
                                  <p:childTnLst>
                                    <p:set>
                                      <p:cBhvr>
                                        <p:cTn id="310" dur="1" fill="hold">
                                          <p:stCondLst>
                                            <p:cond delay="0"/>
                                          </p:stCondLst>
                                        </p:cTn>
                                        <p:tgtEl>
                                          <p:spTgt spid="85"/>
                                        </p:tgtEl>
                                        <p:attrNameLst>
                                          <p:attrName>style.visibility</p:attrName>
                                        </p:attrNameLst>
                                      </p:cBhvr>
                                      <p:to>
                                        <p:strVal val="visible"/>
                                      </p:to>
                                    </p:set>
                                    <p:animEffect transition="in" filter="fade">
                                      <p:cBhvr>
                                        <p:cTn id="311" dur="1000"/>
                                        <p:tgtEl>
                                          <p:spTgt spid="85"/>
                                        </p:tgtEl>
                                      </p:cBhvr>
                                    </p:animEffect>
                                    <p:anim calcmode="lin" valueType="num">
                                      <p:cBhvr>
                                        <p:cTn id="312" dur="1000" fill="hold"/>
                                        <p:tgtEl>
                                          <p:spTgt spid="85"/>
                                        </p:tgtEl>
                                        <p:attrNameLst>
                                          <p:attrName>ppt_x</p:attrName>
                                        </p:attrNameLst>
                                      </p:cBhvr>
                                      <p:tavLst>
                                        <p:tav tm="0">
                                          <p:val>
                                            <p:strVal val="#ppt_x"/>
                                          </p:val>
                                        </p:tav>
                                        <p:tav tm="100000">
                                          <p:val>
                                            <p:strVal val="#ppt_x"/>
                                          </p:val>
                                        </p:tav>
                                      </p:tavLst>
                                    </p:anim>
                                    <p:anim calcmode="lin" valueType="num">
                                      <p:cBhvr>
                                        <p:cTn id="313" dur="1000" fill="hold"/>
                                        <p:tgtEl>
                                          <p:spTgt spid="8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8" grpId="0"/>
      <p:bldP spid="9" grpId="0"/>
      <p:bldP spid="10" grpId="0"/>
      <p:bldP spid="11" grpId="0"/>
      <p:bldP spid="12" grpId="0"/>
      <p:bldP spid="13" grpId="0"/>
      <p:bldP spid="14" grpId="0"/>
      <p:bldP spid="15" grpId="0"/>
      <p:bldP spid="16" grpId="0"/>
      <p:bldP spid="17" grpId="0"/>
      <p:bldP spid="18" grpId="0"/>
      <p:bldP spid="19" grpId="0"/>
      <p:bldP spid="20" grpId="0"/>
      <p:bldP spid="21" grpId="0"/>
      <p:bldP spid="22" grpId="0"/>
      <p:bldP spid="23" grpId="0"/>
      <p:bldP spid="24" grpId="0"/>
      <p:bldP spid="25" grpId="0"/>
      <p:bldP spid="26" grpId="0"/>
      <p:bldP spid="27" grpId="0"/>
      <p:bldP spid="32" grpId="0"/>
      <p:bldP spid="33" grpId="0"/>
      <p:bldP spid="34" grpId="0"/>
      <p:bldP spid="35" grpId="0"/>
      <p:bldP spid="36" grpId="0"/>
      <p:bldP spid="37" grpId="0"/>
      <p:bldP spid="38" grpId="0"/>
      <p:bldP spid="39" grpId="0"/>
      <p:bldP spid="40" grpId="0"/>
      <p:bldP spid="41" grpId="0"/>
      <p:bldP spid="42" grpId="0"/>
      <p:bldP spid="43" grpId="0"/>
      <p:bldP spid="44" grpId="0"/>
      <p:bldP spid="45" grpId="0"/>
      <p:bldP spid="46" grpId="0"/>
      <p:bldP spid="47" grpId="0"/>
      <p:bldP spid="48" grpId="0"/>
      <p:bldP spid="49" grpId="0"/>
      <p:bldP spid="50" grpId="0"/>
      <p:bldP spid="51" grpId="0"/>
      <p:bldP spid="52" grpId="0"/>
      <p:bldP spid="53" grpId="0" animBg="1"/>
      <p:bldP spid="70" grpId="0"/>
      <p:bldP spid="71" grpId="0"/>
      <p:bldP spid="72" grpId="0"/>
      <p:bldP spid="73" grpId="0"/>
      <p:bldP spid="74" grpId="0"/>
      <p:bldP spid="75" grpId="0"/>
      <p:bldP spid="76" grpId="0"/>
      <p:bldP spid="77" grpId="0"/>
      <p:bldP spid="80" grpId="0"/>
      <p:bldP spid="81" grpId="0"/>
      <p:bldP spid="83" grpId="0"/>
      <p:bldP spid="84" grpId="0"/>
      <p:bldP spid="8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Title 53"/>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342900" indent="-342900">
              <a:buFont typeface="+mj-lt"/>
              <a:buAutoNum type="arabicPeriod"/>
            </a:pPr>
            <a:r>
              <a:rPr lang="en-US" dirty="0" smtClean="0"/>
              <a:t>We </a:t>
            </a:r>
            <a:r>
              <a:rPr lang="en-US" dirty="0"/>
              <a:t>will go back into the general ledger and write down every account we work with and the balance of each of those accounts to make sure we have balance between debits and credits. </a:t>
            </a:r>
            <a:endParaRPr lang="en-US" dirty="0" smtClean="0"/>
          </a:p>
          <a:p>
            <a:pPr marL="342900" indent="-342900">
              <a:buFont typeface="+mj-lt"/>
              <a:buAutoNum type="arabicPeriod"/>
            </a:pPr>
            <a:r>
              <a:rPr lang="en-US" dirty="0" smtClean="0"/>
              <a:t>We have to bring all of our accounts up to date.</a:t>
            </a:r>
          </a:p>
          <a:p>
            <a:pPr marL="342900" indent="-342900">
              <a:buFont typeface="+mj-lt"/>
              <a:buAutoNum type="arabicPeriod"/>
            </a:pPr>
            <a:r>
              <a:rPr lang="en-US" dirty="0" smtClean="0"/>
              <a:t>Move our numbers across the sheet for our financial documents ( this really step three and four).</a:t>
            </a:r>
          </a:p>
          <a:p>
            <a:pPr marL="800100" lvl="1" indent="-342900">
              <a:buFont typeface="+mj-lt"/>
              <a:buAutoNum type="arabicPeriod"/>
            </a:pPr>
            <a:r>
              <a:rPr lang="en-US" dirty="0" smtClean="0"/>
              <a:t>INCOME SUMMARY</a:t>
            </a:r>
          </a:p>
          <a:p>
            <a:pPr marL="342900" indent="-342900">
              <a:buFont typeface="+mj-lt"/>
              <a:buAutoNum type="arabicPeriod"/>
            </a:pPr>
            <a:r>
              <a:rPr lang="en-US" dirty="0" smtClean="0"/>
              <a:t>To Determine our Net Income or Net Loss</a:t>
            </a:r>
            <a:endParaRPr lang="en-US" dirty="0"/>
          </a:p>
          <a:p>
            <a:endParaRPr lang="en-US" dirty="0"/>
          </a:p>
        </p:txBody>
      </p:sp>
      <p:sp>
        <p:nvSpPr>
          <p:cNvPr id="4" name="Title 1"/>
          <p:cNvSpPr txBox="1">
            <a:spLocks/>
          </p:cNvSpPr>
          <p:nvPr/>
        </p:nvSpPr>
        <p:spPr>
          <a:xfrm>
            <a:off x="579475" y="528444"/>
            <a:ext cx="10131425" cy="1456267"/>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t>5 Steps to making a worksheet</a:t>
            </a:r>
            <a:endParaRPr lang="en-US" dirty="0"/>
          </a:p>
        </p:txBody>
      </p:sp>
      <p:sp>
        <p:nvSpPr>
          <p:cNvPr id="5" name="Content Placeholder 2"/>
          <p:cNvSpPr txBox="1">
            <a:spLocks/>
          </p:cNvSpPr>
          <p:nvPr/>
        </p:nvSpPr>
        <p:spPr>
          <a:xfrm>
            <a:off x="579475" y="2060911"/>
            <a:ext cx="10131425" cy="3649133"/>
          </a:xfrm>
          <a:prstGeom prst="rect">
            <a:avLst/>
          </a:prstGeom>
        </p:spPr>
        <p:txBody>
          <a:bodyPr vert="horz" lIns="91440" tIns="45720" rIns="91440" bIns="45720" rtlCol="0" anchor="ctr">
            <a:normAutofit/>
          </a:bodyPr>
          <a:lst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a:lstStyle>
          <a:p>
            <a:pPr marL="0" indent="0">
              <a:buNone/>
            </a:pPr>
            <a:r>
              <a:rPr lang="en-US" dirty="0" smtClean="0"/>
              <a:t>. </a:t>
            </a:r>
            <a:endParaRPr lang="en-US" dirty="0"/>
          </a:p>
        </p:txBody>
      </p:sp>
      <p:sp>
        <p:nvSpPr>
          <p:cNvPr id="6" name="TextBox 5"/>
          <p:cNvSpPr txBox="1"/>
          <p:nvPr/>
        </p:nvSpPr>
        <p:spPr>
          <a:xfrm>
            <a:off x="3353414" y="607091"/>
            <a:ext cx="1202380" cy="369332"/>
          </a:xfrm>
          <a:prstGeom prst="rect">
            <a:avLst/>
          </a:prstGeom>
          <a:noFill/>
        </p:spPr>
        <p:txBody>
          <a:bodyPr wrap="none" rtlCol="0">
            <a:spAutoFit/>
          </a:bodyPr>
          <a:lstStyle/>
          <a:p>
            <a:r>
              <a:rPr lang="en-US" dirty="0" smtClean="0"/>
              <a:t>Worksheet</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79323474"/>
              </p:ext>
            </p:extLst>
          </p:nvPr>
        </p:nvGraphicFramePr>
        <p:xfrm>
          <a:off x="579475" y="375291"/>
          <a:ext cx="11019452" cy="6052688"/>
        </p:xfrm>
        <a:graphic>
          <a:graphicData uri="http://schemas.openxmlformats.org/drawingml/2006/table">
            <a:tbl>
              <a:tblPr>
                <a:tableStyleId>{5C22544A-7EE6-4342-B048-85BDC9FD1C3A}</a:tableStyleId>
              </a:tblPr>
              <a:tblGrid>
                <a:gridCol w="2162372"/>
                <a:gridCol w="1107135"/>
                <a:gridCol w="1107135"/>
                <a:gridCol w="1107135"/>
                <a:gridCol w="1107135"/>
                <a:gridCol w="1107135"/>
                <a:gridCol w="1107135"/>
                <a:gridCol w="1107135"/>
                <a:gridCol w="1107135"/>
              </a:tblGrid>
              <a:tr h="276526">
                <a:tc gridSpan="9">
                  <a:txBody>
                    <a:bodyPr/>
                    <a:lstStyle/>
                    <a:p>
                      <a:pPr algn="ctr"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76526">
                <a:tc gridSpan="9">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76526">
                <a:tc gridSpan="9">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76526">
                <a:tc rowSpan="2">
                  <a:txBody>
                    <a:bodyPr/>
                    <a:lstStyle/>
                    <a:p>
                      <a:pPr algn="ctr" fontAlgn="b"/>
                      <a:r>
                        <a:rPr lang="en-US" sz="1000" u="none" strike="noStrike">
                          <a:effectLst/>
                        </a:rPr>
                        <a:t>Account Title</a:t>
                      </a:r>
                      <a:endParaRPr lang="en-US" sz="1000" b="0" i="0" u="none" strike="noStrike">
                        <a:effectLst/>
                        <a:latin typeface="Arial" panose="020B0604020202020204" pitchFamily="34" charset="0"/>
                      </a:endParaRPr>
                    </a:p>
                  </a:txBody>
                  <a:tcPr marL="9525" marR="9525" marT="9525" marB="0" anchor="b">
                    <a:solidFill>
                      <a:schemeClr val="accent3"/>
                    </a:solidFill>
                  </a:tcPr>
                </a:tc>
                <a:tc gridSpan="2">
                  <a:txBody>
                    <a:bodyPr/>
                    <a:lstStyle/>
                    <a:p>
                      <a:pPr algn="ctr" fontAlgn="b"/>
                      <a:r>
                        <a:rPr lang="en-US" sz="1000" u="none" strike="noStrike">
                          <a:effectLst/>
                        </a:rPr>
                        <a:t>Trial Balance</a:t>
                      </a:r>
                      <a:endParaRPr lang="en-US" sz="1000" b="0" i="0" u="none" strike="noStrike">
                        <a:effectLst/>
                        <a:latin typeface="Arial" panose="020B0604020202020204" pitchFamily="34" charset="0"/>
                      </a:endParaRPr>
                    </a:p>
                  </a:txBody>
                  <a:tcPr marL="9525" marR="9525" marT="9525" marB="0" anchor="b">
                    <a:solidFill>
                      <a:schemeClr val="accent3"/>
                    </a:solidFill>
                  </a:tcPr>
                </a:tc>
                <a:tc hMerge="1">
                  <a:txBody>
                    <a:bodyPr/>
                    <a:lstStyle/>
                    <a:p>
                      <a:endParaRPr lang="en-US"/>
                    </a:p>
                  </a:txBody>
                  <a:tcPr/>
                </a:tc>
                <a:tc gridSpan="2">
                  <a:txBody>
                    <a:bodyPr/>
                    <a:lstStyle/>
                    <a:p>
                      <a:pPr algn="ctr" fontAlgn="b"/>
                      <a:r>
                        <a:rPr lang="en-US" sz="1000" u="none" strike="noStrike">
                          <a:effectLst/>
                        </a:rPr>
                        <a:t>Adjustments</a:t>
                      </a:r>
                      <a:endParaRPr lang="en-US" sz="1000" b="0" i="0" u="none" strike="noStrike">
                        <a:effectLst/>
                        <a:latin typeface="Arial" panose="020B0604020202020204" pitchFamily="34" charset="0"/>
                      </a:endParaRPr>
                    </a:p>
                  </a:txBody>
                  <a:tcPr marL="9525" marR="9525" marT="9525" marB="0" anchor="b">
                    <a:solidFill>
                      <a:schemeClr val="accent3"/>
                    </a:solidFill>
                  </a:tcPr>
                </a:tc>
                <a:tc hMerge="1">
                  <a:txBody>
                    <a:bodyPr/>
                    <a:lstStyle/>
                    <a:p>
                      <a:endParaRPr lang="en-US"/>
                    </a:p>
                  </a:txBody>
                  <a:tcPr/>
                </a:tc>
                <a:tc gridSpan="2">
                  <a:txBody>
                    <a:bodyPr/>
                    <a:lstStyle/>
                    <a:p>
                      <a:pPr algn="ctr" fontAlgn="b"/>
                      <a:r>
                        <a:rPr lang="en-US" sz="1000" u="none" strike="noStrike">
                          <a:effectLst/>
                        </a:rPr>
                        <a:t>Income Statement</a:t>
                      </a:r>
                      <a:endParaRPr lang="en-US" sz="1000" b="0" i="0" u="none" strike="noStrike">
                        <a:effectLst/>
                        <a:latin typeface="Arial" panose="020B0604020202020204" pitchFamily="34" charset="0"/>
                      </a:endParaRPr>
                    </a:p>
                  </a:txBody>
                  <a:tcPr marL="9525" marR="9525" marT="9525" marB="0" anchor="b">
                    <a:solidFill>
                      <a:schemeClr val="accent3"/>
                    </a:solidFill>
                  </a:tcPr>
                </a:tc>
                <a:tc hMerge="1">
                  <a:txBody>
                    <a:bodyPr/>
                    <a:lstStyle/>
                    <a:p>
                      <a:endParaRPr lang="en-US"/>
                    </a:p>
                  </a:txBody>
                  <a:tcPr/>
                </a:tc>
                <a:tc gridSpan="2">
                  <a:txBody>
                    <a:bodyPr/>
                    <a:lstStyle/>
                    <a:p>
                      <a:pPr algn="ctr" fontAlgn="b"/>
                      <a:r>
                        <a:rPr lang="en-US" sz="1000" u="none" strike="noStrike">
                          <a:effectLst/>
                        </a:rPr>
                        <a:t>Balance Sheet</a:t>
                      </a:r>
                      <a:endParaRPr lang="en-US" sz="1000" b="0" i="0" u="none" strike="noStrike">
                        <a:effectLst/>
                        <a:latin typeface="Arial" panose="020B0604020202020204" pitchFamily="34" charset="0"/>
                      </a:endParaRPr>
                    </a:p>
                  </a:txBody>
                  <a:tcPr marL="9525" marR="9525" marT="9525" marB="0" anchor="b">
                    <a:solidFill>
                      <a:schemeClr val="accent3"/>
                    </a:solidFill>
                  </a:tcPr>
                </a:tc>
                <a:tc hMerge="1">
                  <a:txBody>
                    <a:bodyPr/>
                    <a:lstStyle/>
                    <a:p>
                      <a:endParaRPr lang="en-US"/>
                    </a:p>
                  </a:txBody>
                  <a:tcPr/>
                </a:tc>
              </a:tr>
              <a:tr h="276526">
                <a:tc vMerge="1">
                  <a:txBody>
                    <a:bodyPr/>
                    <a:lstStyle/>
                    <a:p>
                      <a:endParaRPr lang="en-US"/>
                    </a:p>
                  </a:txBody>
                  <a:tcPr/>
                </a:tc>
                <a:tc>
                  <a:txBody>
                    <a:bodyPr/>
                    <a:lstStyle/>
                    <a:p>
                      <a:pPr algn="ctr" fontAlgn="b"/>
                      <a:r>
                        <a:rPr lang="en-US" sz="1000" u="none" strike="noStrike">
                          <a:effectLst/>
                        </a:rPr>
                        <a:t>Debit</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ctr" fontAlgn="b"/>
                      <a:r>
                        <a:rPr lang="en-US" sz="1000" u="none" strike="noStrike">
                          <a:effectLst/>
                        </a:rPr>
                        <a:t>Credit</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ctr" fontAlgn="b"/>
                      <a:r>
                        <a:rPr lang="en-US" sz="1000" u="none" strike="noStrike">
                          <a:effectLst/>
                        </a:rPr>
                        <a:t>Debit</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ctr" fontAlgn="b"/>
                      <a:r>
                        <a:rPr lang="en-US" sz="1000" u="none" strike="noStrike">
                          <a:effectLst/>
                        </a:rPr>
                        <a:t>Credit</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ctr" fontAlgn="b"/>
                      <a:r>
                        <a:rPr lang="en-US" sz="1000" u="none" strike="noStrike">
                          <a:effectLst/>
                        </a:rPr>
                        <a:t>Debit</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ctr" fontAlgn="b"/>
                      <a:r>
                        <a:rPr lang="en-US" sz="1000" u="none" strike="noStrike">
                          <a:effectLst/>
                        </a:rPr>
                        <a:t>Credit</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ctr" fontAlgn="b"/>
                      <a:r>
                        <a:rPr lang="en-US" sz="1000" u="none" strike="noStrike">
                          <a:effectLst/>
                        </a:rPr>
                        <a:t>Debit</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ctr" fontAlgn="b"/>
                      <a:r>
                        <a:rPr lang="en-US" sz="1000" u="none" strike="noStrike">
                          <a:effectLst/>
                        </a:rPr>
                        <a:t>Credit</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45642">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r>
              <a:tr h="276526">
                <a:tc>
                  <a:txBody>
                    <a:bodyPr/>
                    <a:lstStyle/>
                    <a:p>
                      <a:pPr algn="l" fontAlgn="b"/>
                      <a:endParaRPr lang="en-US" sz="1000" b="0" i="0" u="none" strike="noStrike" dirty="0">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9525" marR="9525" marT="9525" marB="0" anchor="b">
                    <a:solidFill>
                      <a:schemeClr val="accent3"/>
                    </a:solidFill>
                  </a:tcPr>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9525" marR="9525" marT="9525" marB="0" anchor="b">
                    <a:solidFill>
                      <a:schemeClr val="accent3"/>
                    </a:solidFill>
                  </a:tcPr>
                </a:tc>
              </a:tr>
            </a:tbl>
          </a:graphicData>
        </a:graphic>
      </p:graphicFrame>
      <p:sp>
        <p:nvSpPr>
          <p:cNvPr id="8" name="TextBox 7"/>
          <p:cNvSpPr txBox="1"/>
          <p:nvPr/>
        </p:nvSpPr>
        <p:spPr>
          <a:xfrm>
            <a:off x="4557453" y="343778"/>
            <a:ext cx="2175467" cy="369332"/>
          </a:xfrm>
          <a:prstGeom prst="rect">
            <a:avLst/>
          </a:prstGeom>
          <a:noFill/>
        </p:spPr>
        <p:txBody>
          <a:bodyPr wrap="none" rtlCol="0">
            <a:spAutoFit/>
          </a:bodyPr>
          <a:lstStyle/>
          <a:p>
            <a:r>
              <a:rPr lang="en-US" dirty="0" smtClean="0"/>
              <a:t>Mr. Prosser’s Poodles</a:t>
            </a:r>
            <a:endParaRPr lang="en-US" dirty="0"/>
          </a:p>
        </p:txBody>
      </p:sp>
      <p:sp>
        <p:nvSpPr>
          <p:cNvPr id="9" name="TextBox 8"/>
          <p:cNvSpPr txBox="1"/>
          <p:nvPr/>
        </p:nvSpPr>
        <p:spPr>
          <a:xfrm>
            <a:off x="4927034" y="607091"/>
            <a:ext cx="1202380" cy="369332"/>
          </a:xfrm>
          <a:prstGeom prst="rect">
            <a:avLst/>
          </a:prstGeom>
          <a:noFill/>
        </p:spPr>
        <p:txBody>
          <a:bodyPr wrap="none" rtlCol="0">
            <a:spAutoFit/>
          </a:bodyPr>
          <a:lstStyle/>
          <a:p>
            <a:r>
              <a:rPr lang="en-US" dirty="0" smtClean="0"/>
              <a:t>Worksheet</a:t>
            </a:r>
            <a:endParaRPr lang="en-US" dirty="0"/>
          </a:p>
        </p:txBody>
      </p:sp>
      <p:sp>
        <p:nvSpPr>
          <p:cNvPr id="10" name="TextBox 9"/>
          <p:cNvSpPr txBox="1"/>
          <p:nvPr/>
        </p:nvSpPr>
        <p:spPr>
          <a:xfrm>
            <a:off x="3706738" y="883592"/>
            <a:ext cx="3876895" cy="369332"/>
          </a:xfrm>
          <a:prstGeom prst="rect">
            <a:avLst/>
          </a:prstGeom>
          <a:noFill/>
        </p:spPr>
        <p:txBody>
          <a:bodyPr wrap="none" rtlCol="0">
            <a:spAutoFit/>
          </a:bodyPr>
          <a:lstStyle/>
          <a:p>
            <a:r>
              <a:rPr lang="en-US" dirty="0" smtClean="0"/>
              <a:t>For the month ending October 31, 20xx</a:t>
            </a:r>
            <a:endParaRPr lang="en-US" dirty="0"/>
          </a:p>
        </p:txBody>
      </p:sp>
      <p:sp>
        <p:nvSpPr>
          <p:cNvPr id="11" name="TextBox 10"/>
          <p:cNvSpPr txBox="1"/>
          <p:nvPr/>
        </p:nvSpPr>
        <p:spPr>
          <a:xfrm>
            <a:off x="697398" y="1707908"/>
            <a:ext cx="630301" cy="369332"/>
          </a:xfrm>
          <a:prstGeom prst="rect">
            <a:avLst/>
          </a:prstGeom>
          <a:noFill/>
        </p:spPr>
        <p:txBody>
          <a:bodyPr wrap="none" rtlCol="0">
            <a:spAutoFit/>
          </a:bodyPr>
          <a:lstStyle/>
          <a:p>
            <a:r>
              <a:rPr lang="en-US" dirty="0" smtClean="0"/>
              <a:t>Cash</a:t>
            </a:r>
            <a:endParaRPr lang="en-US" dirty="0"/>
          </a:p>
        </p:txBody>
      </p:sp>
      <p:sp>
        <p:nvSpPr>
          <p:cNvPr id="12" name="TextBox 11"/>
          <p:cNvSpPr txBox="1"/>
          <p:nvPr/>
        </p:nvSpPr>
        <p:spPr>
          <a:xfrm>
            <a:off x="698724" y="1947771"/>
            <a:ext cx="1166217" cy="369332"/>
          </a:xfrm>
          <a:prstGeom prst="rect">
            <a:avLst/>
          </a:prstGeom>
          <a:noFill/>
        </p:spPr>
        <p:txBody>
          <a:bodyPr wrap="none" rtlCol="0">
            <a:spAutoFit/>
          </a:bodyPr>
          <a:lstStyle/>
          <a:p>
            <a:r>
              <a:rPr lang="en-US" dirty="0" smtClean="0"/>
              <a:t>Petty Cash</a:t>
            </a:r>
            <a:endParaRPr lang="en-US" dirty="0"/>
          </a:p>
        </p:txBody>
      </p:sp>
      <p:sp>
        <p:nvSpPr>
          <p:cNvPr id="13" name="TextBox 12"/>
          <p:cNvSpPr txBox="1"/>
          <p:nvPr/>
        </p:nvSpPr>
        <p:spPr>
          <a:xfrm>
            <a:off x="698726" y="2234023"/>
            <a:ext cx="1891865" cy="369332"/>
          </a:xfrm>
          <a:prstGeom prst="rect">
            <a:avLst/>
          </a:prstGeom>
          <a:noFill/>
        </p:spPr>
        <p:txBody>
          <a:bodyPr wrap="none" rtlCol="0">
            <a:spAutoFit/>
          </a:bodyPr>
          <a:lstStyle/>
          <a:p>
            <a:r>
              <a:rPr lang="en-US" dirty="0" smtClean="0"/>
              <a:t>Accts. Rec. – Mr. C</a:t>
            </a:r>
            <a:endParaRPr lang="en-US" dirty="0"/>
          </a:p>
        </p:txBody>
      </p:sp>
      <p:sp>
        <p:nvSpPr>
          <p:cNvPr id="14" name="TextBox 13"/>
          <p:cNvSpPr txBox="1"/>
          <p:nvPr/>
        </p:nvSpPr>
        <p:spPr>
          <a:xfrm>
            <a:off x="698726" y="2494889"/>
            <a:ext cx="1914307" cy="369332"/>
          </a:xfrm>
          <a:prstGeom prst="rect">
            <a:avLst/>
          </a:prstGeom>
          <a:noFill/>
        </p:spPr>
        <p:txBody>
          <a:bodyPr wrap="none" rtlCol="0">
            <a:spAutoFit/>
          </a:bodyPr>
          <a:lstStyle/>
          <a:p>
            <a:r>
              <a:rPr lang="en-US" dirty="0" smtClean="0"/>
              <a:t>Accts. Rec. – Mr. G</a:t>
            </a:r>
            <a:endParaRPr lang="en-US" dirty="0"/>
          </a:p>
        </p:txBody>
      </p:sp>
      <p:sp>
        <p:nvSpPr>
          <p:cNvPr id="15" name="TextBox 14"/>
          <p:cNvSpPr txBox="1"/>
          <p:nvPr/>
        </p:nvSpPr>
        <p:spPr>
          <a:xfrm>
            <a:off x="706676" y="2774709"/>
            <a:ext cx="966931" cy="369332"/>
          </a:xfrm>
          <a:prstGeom prst="rect">
            <a:avLst/>
          </a:prstGeom>
          <a:noFill/>
        </p:spPr>
        <p:txBody>
          <a:bodyPr wrap="none" rtlCol="0">
            <a:spAutoFit/>
          </a:bodyPr>
          <a:lstStyle/>
          <a:p>
            <a:r>
              <a:rPr lang="en-US" dirty="0" smtClean="0"/>
              <a:t>Supplies</a:t>
            </a:r>
            <a:endParaRPr lang="en-US" dirty="0"/>
          </a:p>
        </p:txBody>
      </p:sp>
      <p:sp>
        <p:nvSpPr>
          <p:cNvPr id="16" name="TextBox 15"/>
          <p:cNvSpPr txBox="1"/>
          <p:nvPr/>
        </p:nvSpPr>
        <p:spPr>
          <a:xfrm>
            <a:off x="708002" y="3014572"/>
            <a:ext cx="1868075" cy="369332"/>
          </a:xfrm>
          <a:prstGeom prst="rect">
            <a:avLst/>
          </a:prstGeom>
          <a:noFill/>
        </p:spPr>
        <p:txBody>
          <a:bodyPr wrap="none" rtlCol="0">
            <a:spAutoFit/>
          </a:bodyPr>
          <a:lstStyle/>
          <a:p>
            <a:r>
              <a:rPr lang="en-US" dirty="0" smtClean="0"/>
              <a:t>Prepaid Insurance</a:t>
            </a:r>
            <a:endParaRPr lang="en-US" dirty="0"/>
          </a:p>
        </p:txBody>
      </p:sp>
      <p:sp>
        <p:nvSpPr>
          <p:cNvPr id="17" name="TextBox 16"/>
          <p:cNvSpPr txBox="1"/>
          <p:nvPr/>
        </p:nvSpPr>
        <p:spPr>
          <a:xfrm>
            <a:off x="708004" y="3300824"/>
            <a:ext cx="1866665" cy="369332"/>
          </a:xfrm>
          <a:prstGeom prst="rect">
            <a:avLst/>
          </a:prstGeom>
          <a:noFill/>
        </p:spPr>
        <p:txBody>
          <a:bodyPr wrap="none" rtlCol="0">
            <a:spAutoFit/>
          </a:bodyPr>
          <a:lstStyle/>
          <a:p>
            <a:r>
              <a:rPr lang="en-US" dirty="0" smtClean="0"/>
              <a:t>Accts. Pay. – Mr. E</a:t>
            </a:r>
            <a:endParaRPr lang="en-US" dirty="0"/>
          </a:p>
        </p:txBody>
      </p:sp>
      <p:sp>
        <p:nvSpPr>
          <p:cNvPr id="18" name="TextBox 17"/>
          <p:cNvSpPr txBox="1"/>
          <p:nvPr/>
        </p:nvSpPr>
        <p:spPr>
          <a:xfrm>
            <a:off x="708004" y="3561690"/>
            <a:ext cx="1889107" cy="369332"/>
          </a:xfrm>
          <a:prstGeom prst="rect">
            <a:avLst/>
          </a:prstGeom>
          <a:noFill/>
        </p:spPr>
        <p:txBody>
          <a:bodyPr wrap="none" rtlCol="0">
            <a:spAutoFit/>
          </a:bodyPr>
          <a:lstStyle/>
          <a:p>
            <a:r>
              <a:rPr lang="en-US" dirty="0" smtClean="0"/>
              <a:t>Accts. Pay. – Mr. F</a:t>
            </a:r>
            <a:endParaRPr lang="en-US" dirty="0"/>
          </a:p>
        </p:txBody>
      </p:sp>
      <p:sp>
        <p:nvSpPr>
          <p:cNvPr id="19" name="TextBox 18"/>
          <p:cNvSpPr txBox="1"/>
          <p:nvPr/>
        </p:nvSpPr>
        <p:spPr>
          <a:xfrm>
            <a:off x="698723" y="3887888"/>
            <a:ext cx="1396408" cy="369332"/>
          </a:xfrm>
          <a:prstGeom prst="rect">
            <a:avLst/>
          </a:prstGeom>
          <a:noFill/>
        </p:spPr>
        <p:txBody>
          <a:bodyPr wrap="none" rtlCol="0">
            <a:spAutoFit/>
          </a:bodyPr>
          <a:lstStyle/>
          <a:p>
            <a:r>
              <a:rPr lang="en-US" dirty="0" smtClean="0"/>
              <a:t>Mr. P, Capital</a:t>
            </a:r>
            <a:endParaRPr lang="en-US" dirty="0"/>
          </a:p>
        </p:txBody>
      </p:sp>
      <p:sp>
        <p:nvSpPr>
          <p:cNvPr id="20" name="TextBox 19"/>
          <p:cNvSpPr txBox="1"/>
          <p:nvPr/>
        </p:nvSpPr>
        <p:spPr>
          <a:xfrm>
            <a:off x="700049" y="4127751"/>
            <a:ext cx="1525931" cy="369332"/>
          </a:xfrm>
          <a:prstGeom prst="rect">
            <a:avLst/>
          </a:prstGeom>
          <a:noFill/>
        </p:spPr>
        <p:txBody>
          <a:bodyPr wrap="none" rtlCol="0">
            <a:spAutoFit/>
          </a:bodyPr>
          <a:lstStyle/>
          <a:p>
            <a:r>
              <a:rPr lang="en-US" dirty="0" smtClean="0"/>
              <a:t>Mr. P, Drawing</a:t>
            </a:r>
            <a:endParaRPr lang="en-US" dirty="0"/>
          </a:p>
        </p:txBody>
      </p:sp>
      <p:sp>
        <p:nvSpPr>
          <p:cNvPr id="21" name="TextBox 20"/>
          <p:cNvSpPr txBox="1"/>
          <p:nvPr/>
        </p:nvSpPr>
        <p:spPr>
          <a:xfrm>
            <a:off x="700051" y="4414003"/>
            <a:ext cx="1826975" cy="369332"/>
          </a:xfrm>
          <a:prstGeom prst="rect">
            <a:avLst/>
          </a:prstGeom>
          <a:noFill/>
        </p:spPr>
        <p:txBody>
          <a:bodyPr wrap="none" rtlCol="0">
            <a:spAutoFit/>
          </a:bodyPr>
          <a:lstStyle/>
          <a:p>
            <a:r>
              <a:rPr lang="en-US" dirty="0" smtClean="0"/>
              <a:t>Income Summary</a:t>
            </a:r>
            <a:endParaRPr lang="en-US" dirty="0"/>
          </a:p>
        </p:txBody>
      </p:sp>
      <p:sp>
        <p:nvSpPr>
          <p:cNvPr id="22" name="TextBox 21"/>
          <p:cNvSpPr txBox="1"/>
          <p:nvPr/>
        </p:nvSpPr>
        <p:spPr>
          <a:xfrm>
            <a:off x="700051" y="4674869"/>
            <a:ext cx="659155" cy="369332"/>
          </a:xfrm>
          <a:prstGeom prst="rect">
            <a:avLst/>
          </a:prstGeom>
          <a:noFill/>
        </p:spPr>
        <p:txBody>
          <a:bodyPr wrap="none" rtlCol="0">
            <a:spAutoFit/>
          </a:bodyPr>
          <a:lstStyle/>
          <a:p>
            <a:r>
              <a:rPr lang="en-US" dirty="0" smtClean="0"/>
              <a:t>Sales</a:t>
            </a:r>
            <a:endParaRPr lang="en-US" dirty="0"/>
          </a:p>
        </p:txBody>
      </p:sp>
      <p:sp>
        <p:nvSpPr>
          <p:cNvPr id="23" name="TextBox 22"/>
          <p:cNvSpPr txBox="1"/>
          <p:nvPr/>
        </p:nvSpPr>
        <p:spPr>
          <a:xfrm>
            <a:off x="708001" y="4954689"/>
            <a:ext cx="2069156" cy="369332"/>
          </a:xfrm>
          <a:prstGeom prst="rect">
            <a:avLst/>
          </a:prstGeom>
          <a:noFill/>
        </p:spPr>
        <p:txBody>
          <a:bodyPr wrap="none" rtlCol="0">
            <a:spAutoFit/>
          </a:bodyPr>
          <a:lstStyle/>
          <a:p>
            <a:r>
              <a:rPr lang="en-US" dirty="0" smtClean="0"/>
              <a:t>Advertising Expense</a:t>
            </a:r>
            <a:endParaRPr lang="en-US" dirty="0"/>
          </a:p>
        </p:txBody>
      </p:sp>
      <p:sp>
        <p:nvSpPr>
          <p:cNvPr id="24" name="TextBox 23"/>
          <p:cNvSpPr txBox="1"/>
          <p:nvPr/>
        </p:nvSpPr>
        <p:spPr>
          <a:xfrm>
            <a:off x="709327" y="5194552"/>
            <a:ext cx="1540871" cy="369332"/>
          </a:xfrm>
          <a:prstGeom prst="rect">
            <a:avLst/>
          </a:prstGeom>
          <a:noFill/>
        </p:spPr>
        <p:txBody>
          <a:bodyPr wrap="none" rtlCol="0">
            <a:spAutoFit/>
          </a:bodyPr>
          <a:lstStyle/>
          <a:p>
            <a:r>
              <a:rPr lang="en-US" dirty="0" smtClean="0"/>
              <a:t>Insurance Exp.</a:t>
            </a:r>
            <a:endParaRPr lang="en-US" dirty="0"/>
          </a:p>
        </p:txBody>
      </p:sp>
      <p:sp>
        <p:nvSpPr>
          <p:cNvPr id="25" name="TextBox 24"/>
          <p:cNvSpPr txBox="1"/>
          <p:nvPr/>
        </p:nvSpPr>
        <p:spPr>
          <a:xfrm>
            <a:off x="709329" y="5480804"/>
            <a:ext cx="1406154" cy="369332"/>
          </a:xfrm>
          <a:prstGeom prst="rect">
            <a:avLst/>
          </a:prstGeom>
          <a:noFill/>
        </p:spPr>
        <p:txBody>
          <a:bodyPr wrap="none" rtlCol="0">
            <a:spAutoFit/>
          </a:bodyPr>
          <a:lstStyle/>
          <a:p>
            <a:r>
              <a:rPr lang="en-US" dirty="0" smtClean="0"/>
              <a:t>Supplies  </a:t>
            </a:r>
            <a:r>
              <a:rPr lang="en-US" dirty="0" err="1" smtClean="0"/>
              <a:t>Exp</a:t>
            </a:r>
            <a:endParaRPr lang="en-US" dirty="0"/>
          </a:p>
        </p:txBody>
      </p:sp>
      <p:sp>
        <p:nvSpPr>
          <p:cNvPr id="26" name="TextBox 25"/>
          <p:cNvSpPr txBox="1"/>
          <p:nvPr/>
        </p:nvSpPr>
        <p:spPr>
          <a:xfrm>
            <a:off x="709329" y="5741670"/>
            <a:ext cx="1289135" cy="369332"/>
          </a:xfrm>
          <a:prstGeom prst="rect">
            <a:avLst/>
          </a:prstGeom>
          <a:noFill/>
        </p:spPr>
        <p:txBody>
          <a:bodyPr wrap="none" rtlCol="0">
            <a:spAutoFit/>
          </a:bodyPr>
          <a:lstStyle/>
          <a:p>
            <a:r>
              <a:rPr lang="en-US" dirty="0"/>
              <a:t>Utilities </a:t>
            </a:r>
            <a:r>
              <a:rPr lang="en-US" dirty="0" err="1"/>
              <a:t>Exp</a:t>
            </a:r>
            <a:endParaRPr lang="en-US" dirty="0"/>
          </a:p>
        </p:txBody>
      </p:sp>
      <p:sp>
        <p:nvSpPr>
          <p:cNvPr id="27" name="TextBox 26"/>
          <p:cNvSpPr txBox="1"/>
          <p:nvPr/>
        </p:nvSpPr>
        <p:spPr>
          <a:xfrm>
            <a:off x="718605" y="6068999"/>
            <a:ext cx="725583" cy="369332"/>
          </a:xfrm>
          <a:prstGeom prst="rect">
            <a:avLst/>
          </a:prstGeom>
          <a:noFill/>
        </p:spPr>
        <p:txBody>
          <a:bodyPr wrap="none" rtlCol="0">
            <a:spAutoFit/>
          </a:bodyPr>
          <a:lstStyle/>
          <a:p>
            <a:r>
              <a:rPr lang="en-US" dirty="0" smtClean="0"/>
              <a:t>Totals</a:t>
            </a:r>
            <a:endParaRPr lang="en-US" dirty="0"/>
          </a:p>
        </p:txBody>
      </p:sp>
      <p:sp>
        <p:nvSpPr>
          <p:cNvPr id="28" name="TextBox 27"/>
          <p:cNvSpPr txBox="1"/>
          <p:nvPr/>
        </p:nvSpPr>
        <p:spPr>
          <a:xfrm>
            <a:off x="2751879" y="1732716"/>
            <a:ext cx="652743" cy="369332"/>
          </a:xfrm>
          <a:prstGeom prst="rect">
            <a:avLst/>
          </a:prstGeom>
          <a:noFill/>
        </p:spPr>
        <p:txBody>
          <a:bodyPr wrap="none" rtlCol="0">
            <a:spAutoFit/>
          </a:bodyPr>
          <a:lstStyle/>
          <a:p>
            <a:r>
              <a:rPr lang="en-US" dirty="0" smtClean="0"/>
              <a:t>5718</a:t>
            </a:r>
            <a:endParaRPr lang="en-US" dirty="0"/>
          </a:p>
        </p:txBody>
      </p:sp>
      <p:sp>
        <p:nvSpPr>
          <p:cNvPr id="29" name="TextBox 28"/>
          <p:cNvSpPr txBox="1"/>
          <p:nvPr/>
        </p:nvSpPr>
        <p:spPr>
          <a:xfrm>
            <a:off x="2751879" y="1961037"/>
            <a:ext cx="535724" cy="369332"/>
          </a:xfrm>
          <a:prstGeom prst="rect">
            <a:avLst/>
          </a:prstGeom>
          <a:noFill/>
        </p:spPr>
        <p:txBody>
          <a:bodyPr wrap="none" rtlCol="0">
            <a:spAutoFit/>
          </a:bodyPr>
          <a:lstStyle/>
          <a:p>
            <a:r>
              <a:rPr lang="en-US" dirty="0" smtClean="0"/>
              <a:t>100</a:t>
            </a:r>
            <a:endParaRPr lang="en-US" dirty="0"/>
          </a:p>
        </p:txBody>
      </p:sp>
      <p:sp>
        <p:nvSpPr>
          <p:cNvPr id="30" name="TextBox 29"/>
          <p:cNvSpPr txBox="1"/>
          <p:nvPr/>
        </p:nvSpPr>
        <p:spPr>
          <a:xfrm>
            <a:off x="2751879" y="2238014"/>
            <a:ext cx="535724" cy="369332"/>
          </a:xfrm>
          <a:prstGeom prst="rect">
            <a:avLst/>
          </a:prstGeom>
          <a:noFill/>
        </p:spPr>
        <p:txBody>
          <a:bodyPr wrap="none" rtlCol="0">
            <a:spAutoFit/>
          </a:bodyPr>
          <a:lstStyle/>
          <a:p>
            <a:r>
              <a:rPr lang="en-US" dirty="0" smtClean="0"/>
              <a:t>150</a:t>
            </a:r>
            <a:endParaRPr lang="en-US" dirty="0"/>
          </a:p>
        </p:txBody>
      </p:sp>
      <p:sp>
        <p:nvSpPr>
          <p:cNvPr id="31" name="TextBox 30"/>
          <p:cNvSpPr txBox="1"/>
          <p:nvPr/>
        </p:nvSpPr>
        <p:spPr>
          <a:xfrm>
            <a:off x="2745255" y="2537125"/>
            <a:ext cx="535724" cy="369332"/>
          </a:xfrm>
          <a:prstGeom prst="rect">
            <a:avLst/>
          </a:prstGeom>
          <a:noFill/>
        </p:spPr>
        <p:txBody>
          <a:bodyPr wrap="none" rtlCol="0">
            <a:spAutoFit/>
          </a:bodyPr>
          <a:lstStyle/>
          <a:p>
            <a:r>
              <a:rPr lang="en-US" dirty="0" smtClean="0"/>
              <a:t>100</a:t>
            </a:r>
            <a:endParaRPr lang="en-US" dirty="0"/>
          </a:p>
        </p:txBody>
      </p:sp>
      <p:sp>
        <p:nvSpPr>
          <p:cNvPr id="32" name="TextBox 31"/>
          <p:cNvSpPr txBox="1"/>
          <p:nvPr/>
        </p:nvSpPr>
        <p:spPr>
          <a:xfrm>
            <a:off x="2745255" y="2765446"/>
            <a:ext cx="652743" cy="369332"/>
          </a:xfrm>
          <a:prstGeom prst="rect">
            <a:avLst/>
          </a:prstGeom>
          <a:noFill/>
        </p:spPr>
        <p:txBody>
          <a:bodyPr wrap="none" rtlCol="0">
            <a:spAutoFit/>
          </a:bodyPr>
          <a:lstStyle/>
          <a:p>
            <a:r>
              <a:rPr lang="en-US" dirty="0" smtClean="0"/>
              <a:t>1025</a:t>
            </a:r>
            <a:endParaRPr lang="en-US" dirty="0"/>
          </a:p>
        </p:txBody>
      </p:sp>
      <p:sp>
        <p:nvSpPr>
          <p:cNvPr id="33" name="TextBox 32"/>
          <p:cNvSpPr txBox="1"/>
          <p:nvPr/>
        </p:nvSpPr>
        <p:spPr>
          <a:xfrm>
            <a:off x="2745255" y="3042423"/>
            <a:ext cx="652743" cy="369332"/>
          </a:xfrm>
          <a:prstGeom prst="rect">
            <a:avLst/>
          </a:prstGeom>
          <a:noFill/>
        </p:spPr>
        <p:txBody>
          <a:bodyPr wrap="none" rtlCol="0">
            <a:spAutoFit/>
          </a:bodyPr>
          <a:lstStyle/>
          <a:p>
            <a:r>
              <a:rPr lang="en-US" dirty="0" smtClean="0"/>
              <a:t>1200</a:t>
            </a:r>
            <a:endParaRPr lang="en-US" dirty="0"/>
          </a:p>
        </p:txBody>
      </p:sp>
      <p:sp>
        <p:nvSpPr>
          <p:cNvPr id="34" name="TextBox 33"/>
          <p:cNvSpPr txBox="1"/>
          <p:nvPr/>
        </p:nvSpPr>
        <p:spPr>
          <a:xfrm>
            <a:off x="3796152" y="3341535"/>
            <a:ext cx="535724" cy="369332"/>
          </a:xfrm>
          <a:prstGeom prst="rect">
            <a:avLst/>
          </a:prstGeom>
          <a:noFill/>
        </p:spPr>
        <p:txBody>
          <a:bodyPr wrap="none" rtlCol="0">
            <a:spAutoFit/>
          </a:bodyPr>
          <a:lstStyle/>
          <a:p>
            <a:r>
              <a:rPr lang="en-US" dirty="0" smtClean="0"/>
              <a:t>200</a:t>
            </a:r>
            <a:endParaRPr lang="en-US" dirty="0"/>
          </a:p>
        </p:txBody>
      </p:sp>
      <p:sp>
        <p:nvSpPr>
          <p:cNvPr id="35" name="TextBox 34"/>
          <p:cNvSpPr txBox="1"/>
          <p:nvPr/>
        </p:nvSpPr>
        <p:spPr>
          <a:xfrm>
            <a:off x="3796152" y="3569856"/>
            <a:ext cx="535724" cy="369332"/>
          </a:xfrm>
          <a:prstGeom prst="rect">
            <a:avLst/>
          </a:prstGeom>
          <a:noFill/>
        </p:spPr>
        <p:txBody>
          <a:bodyPr wrap="none" rtlCol="0">
            <a:spAutoFit/>
          </a:bodyPr>
          <a:lstStyle/>
          <a:p>
            <a:r>
              <a:rPr lang="en-US" dirty="0" smtClean="0"/>
              <a:t>500</a:t>
            </a:r>
            <a:endParaRPr lang="en-US" dirty="0"/>
          </a:p>
        </p:txBody>
      </p:sp>
      <p:sp>
        <p:nvSpPr>
          <p:cNvPr id="36" name="TextBox 35"/>
          <p:cNvSpPr txBox="1"/>
          <p:nvPr/>
        </p:nvSpPr>
        <p:spPr>
          <a:xfrm>
            <a:off x="3796152" y="3846833"/>
            <a:ext cx="652743" cy="369332"/>
          </a:xfrm>
          <a:prstGeom prst="rect">
            <a:avLst/>
          </a:prstGeom>
          <a:noFill/>
        </p:spPr>
        <p:txBody>
          <a:bodyPr wrap="none" rtlCol="0">
            <a:spAutoFit/>
          </a:bodyPr>
          <a:lstStyle/>
          <a:p>
            <a:r>
              <a:rPr lang="en-US" dirty="0" smtClean="0"/>
              <a:t>5000</a:t>
            </a:r>
            <a:endParaRPr lang="en-US" dirty="0"/>
          </a:p>
        </p:txBody>
      </p:sp>
      <p:sp>
        <p:nvSpPr>
          <p:cNvPr id="37" name="TextBox 36"/>
          <p:cNvSpPr txBox="1"/>
          <p:nvPr/>
        </p:nvSpPr>
        <p:spPr>
          <a:xfrm>
            <a:off x="2745255" y="4152559"/>
            <a:ext cx="535724" cy="369332"/>
          </a:xfrm>
          <a:prstGeom prst="rect">
            <a:avLst/>
          </a:prstGeom>
          <a:noFill/>
        </p:spPr>
        <p:txBody>
          <a:bodyPr wrap="none" rtlCol="0">
            <a:spAutoFit/>
          </a:bodyPr>
          <a:lstStyle/>
          <a:p>
            <a:r>
              <a:rPr lang="en-US" dirty="0" smtClean="0"/>
              <a:t>625</a:t>
            </a:r>
            <a:endParaRPr lang="en-US" dirty="0"/>
          </a:p>
        </p:txBody>
      </p:sp>
      <p:sp>
        <p:nvSpPr>
          <p:cNvPr id="38" name="TextBox 37"/>
          <p:cNvSpPr txBox="1"/>
          <p:nvPr/>
        </p:nvSpPr>
        <p:spPr>
          <a:xfrm>
            <a:off x="3754083" y="4701115"/>
            <a:ext cx="652743" cy="369332"/>
          </a:xfrm>
          <a:prstGeom prst="rect">
            <a:avLst/>
          </a:prstGeom>
          <a:noFill/>
        </p:spPr>
        <p:txBody>
          <a:bodyPr wrap="none" rtlCol="0">
            <a:spAutoFit/>
          </a:bodyPr>
          <a:lstStyle/>
          <a:p>
            <a:r>
              <a:rPr lang="en-US" dirty="0" smtClean="0"/>
              <a:t>3565</a:t>
            </a:r>
            <a:endParaRPr lang="en-US" dirty="0"/>
          </a:p>
        </p:txBody>
      </p:sp>
      <p:sp>
        <p:nvSpPr>
          <p:cNvPr id="39" name="TextBox 38"/>
          <p:cNvSpPr txBox="1"/>
          <p:nvPr/>
        </p:nvSpPr>
        <p:spPr>
          <a:xfrm>
            <a:off x="2751879" y="4980673"/>
            <a:ext cx="535724" cy="369332"/>
          </a:xfrm>
          <a:prstGeom prst="rect">
            <a:avLst/>
          </a:prstGeom>
          <a:noFill/>
        </p:spPr>
        <p:txBody>
          <a:bodyPr wrap="none" rtlCol="0">
            <a:spAutoFit/>
          </a:bodyPr>
          <a:lstStyle/>
          <a:p>
            <a:r>
              <a:rPr lang="en-US" dirty="0" smtClean="0"/>
              <a:t>213</a:t>
            </a:r>
            <a:endParaRPr lang="en-US" dirty="0"/>
          </a:p>
        </p:txBody>
      </p:sp>
      <p:sp>
        <p:nvSpPr>
          <p:cNvPr id="40" name="TextBox 39"/>
          <p:cNvSpPr txBox="1"/>
          <p:nvPr/>
        </p:nvSpPr>
        <p:spPr>
          <a:xfrm>
            <a:off x="2751879" y="5289285"/>
            <a:ext cx="184731" cy="369332"/>
          </a:xfrm>
          <a:prstGeom prst="rect">
            <a:avLst/>
          </a:prstGeom>
          <a:noFill/>
        </p:spPr>
        <p:txBody>
          <a:bodyPr wrap="none" rtlCol="0">
            <a:spAutoFit/>
          </a:bodyPr>
          <a:lstStyle/>
          <a:p>
            <a:endParaRPr lang="en-US" dirty="0"/>
          </a:p>
        </p:txBody>
      </p:sp>
      <p:sp>
        <p:nvSpPr>
          <p:cNvPr id="41" name="TextBox 40"/>
          <p:cNvSpPr txBox="1"/>
          <p:nvPr/>
        </p:nvSpPr>
        <p:spPr>
          <a:xfrm>
            <a:off x="2751879" y="5579356"/>
            <a:ext cx="184731" cy="369332"/>
          </a:xfrm>
          <a:prstGeom prst="rect">
            <a:avLst/>
          </a:prstGeom>
          <a:noFill/>
        </p:spPr>
        <p:txBody>
          <a:bodyPr wrap="none" rtlCol="0">
            <a:spAutoFit/>
          </a:bodyPr>
          <a:lstStyle/>
          <a:p>
            <a:endParaRPr lang="en-US" dirty="0"/>
          </a:p>
        </p:txBody>
      </p:sp>
      <p:sp>
        <p:nvSpPr>
          <p:cNvPr id="42" name="TextBox 41"/>
          <p:cNvSpPr txBox="1"/>
          <p:nvPr/>
        </p:nvSpPr>
        <p:spPr>
          <a:xfrm>
            <a:off x="2751879" y="5804819"/>
            <a:ext cx="535724" cy="646331"/>
          </a:xfrm>
          <a:prstGeom prst="rect">
            <a:avLst/>
          </a:prstGeom>
          <a:noFill/>
        </p:spPr>
        <p:txBody>
          <a:bodyPr wrap="none" rtlCol="0">
            <a:spAutoFit/>
          </a:bodyPr>
          <a:lstStyle/>
          <a:p>
            <a:r>
              <a:rPr lang="en-US" dirty="0" smtClean="0"/>
              <a:t>134</a:t>
            </a:r>
          </a:p>
          <a:p>
            <a:endParaRPr lang="en-US" dirty="0"/>
          </a:p>
        </p:txBody>
      </p:sp>
      <p:sp>
        <p:nvSpPr>
          <p:cNvPr id="43" name="TextBox 42"/>
          <p:cNvSpPr txBox="1"/>
          <p:nvPr/>
        </p:nvSpPr>
        <p:spPr>
          <a:xfrm>
            <a:off x="2693369" y="6067681"/>
            <a:ext cx="652743" cy="369332"/>
          </a:xfrm>
          <a:prstGeom prst="rect">
            <a:avLst/>
          </a:prstGeom>
          <a:noFill/>
        </p:spPr>
        <p:txBody>
          <a:bodyPr wrap="none" rtlCol="0">
            <a:spAutoFit/>
          </a:bodyPr>
          <a:lstStyle/>
          <a:p>
            <a:r>
              <a:rPr lang="en-US" dirty="0" smtClean="0"/>
              <a:t>9265</a:t>
            </a:r>
            <a:endParaRPr lang="en-US" dirty="0"/>
          </a:p>
        </p:txBody>
      </p:sp>
      <p:sp>
        <p:nvSpPr>
          <p:cNvPr id="44" name="TextBox 43"/>
          <p:cNvSpPr txBox="1"/>
          <p:nvPr/>
        </p:nvSpPr>
        <p:spPr>
          <a:xfrm>
            <a:off x="3796152" y="6067681"/>
            <a:ext cx="652743" cy="369332"/>
          </a:xfrm>
          <a:prstGeom prst="rect">
            <a:avLst/>
          </a:prstGeom>
          <a:noFill/>
        </p:spPr>
        <p:txBody>
          <a:bodyPr wrap="none" rtlCol="0">
            <a:spAutoFit/>
          </a:bodyPr>
          <a:lstStyle/>
          <a:p>
            <a:r>
              <a:rPr lang="en-US" dirty="0" smtClean="0"/>
              <a:t>9265</a:t>
            </a:r>
            <a:endParaRPr lang="en-US" dirty="0"/>
          </a:p>
        </p:txBody>
      </p:sp>
      <p:sp>
        <p:nvSpPr>
          <p:cNvPr id="45" name="TextBox 44"/>
          <p:cNvSpPr txBox="1"/>
          <p:nvPr/>
        </p:nvSpPr>
        <p:spPr>
          <a:xfrm>
            <a:off x="9452341" y="2770019"/>
            <a:ext cx="535724" cy="369332"/>
          </a:xfrm>
          <a:prstGeom prst="rect">
            <a:avLst/>
          </a:prstGeom>
          <a:noFill/>
        </p:spPr>
        <p:txBody>
          <a:bodyPr wrap="none" rtlCol="0">
            <a:spAutoFit/>
          </a:bodyPr>
          <a:lstStyle/>
          <a:p>
            <a:r>
              <a:rPr lang="en-US" dirty="0" smtClean="0"/>
              <a:t>900</a:t>
            </a:r>
            <a:endParaRPr lang="en-US" dirty="0"/>
          </a:p>
        </p:txBody>
      </p:sp>
      <p:sp>
        <p:nvSpPr>
          <p:cNvPr id="46" name="TextBox 45"/>
          <p:cNvSpPr txBox="1"/>
          <p:nvPr/>
        </p:nvSpPr>
        <p:spPr>
          <a:xfrm>
            <a:off x="6124352" y="2760025"/>
            <a:ext cx="535724" cy="369332"/>
          </a:xfrm>
          <a:prstGeom prst="rect">
            <a:avLst/>
          </a:prstGeom>
          <a:noFill/>
        </p:spPr>
        <p:txBody>
          <a:bodyPr wrap="none" rtlCol="0">
            <a:spAutoFit/>
          </a:bodyPr>
          <a:lstStyle/>
          <a:p>
            <a:r>
              <a:rPr lang="en-US" dirty="0" smtClean="0"/>
              <a:t>125</a:t>
            </a:r>
            <a:endParaRPr lang="en-US" dirty="0"/>
          </a:p>
        </p:txBody>
      </p:sp>
      <p:sp>
        <p:nvSpPr>
          <p:cNvPr id="47" name="TextBox 46"/>
          <p:cNvSpPr txBox="1"/>
          <p:nvPr/>
        </p:nvSpPr>
        <p:spPr>
          <a:xfrm>
            <a:off x="5085904" y="5506780"/>
            <a:ext cx="535724" cy="369332"/>
          </a:xfrm>
          <a:prstGeom prst="rect">
            <a:avLst/>
          </a:prstGeom>
          <a:noFill/>
        </p:spPr>
        <p:txBody>
          <a:bodyPr wrap="none" rtlCol="0">
            <a:spAutoFit/>
          </a:bodyPr>
          <a:lstStyle/>
          <a:p>
            <a:r>
              <a:rPr lang="en-US" dirty="0" smtClean="0"/>
              <a:t>125</a:t>
            </a:r>
            <a:endParaRPr lang="en-US" dirty="0"/>
          </a:p>
        </p:txBody>
      </p:sp>
      <p:sp>
        <p:nvSpPr>
          <p:cNvPr id="48" name="TextBox 47"/>
          <p:cNvSpPr txBox="1"/>
          <p:nvPr/>
        </p:nvSpPr>
        <p:spPr>
          <a:xfrm>
            <a:off x="9326792" y="3053858"/>
            <a:ext cx="652743" cy="369332"/>
          </a:xfrm>
          <a:prstGeom prst="rect">
            <a:avLst/>
          </a:prstGeom>
          <a:noFill/>
        </p:spPr>
        <p:txBody>
          <a:bodyPr wrap="none" rtlCol="0">
            <a:spAutoFit/>
          </a:bodyPr>
          <a:lstStyle/>
          <a:p>
            <a:r>
              <a:rPr lang="en-US" dirty="0" smtClean="0"/>
              <a:t>1100</a:t>
            </a:r>
            <a:endParaRPr lang="en-US" dirty="0"/>
          </a:p>
        </p:txBody>
      </p:sp>
      <p:sp>
        <p:nvSpPr>
          <p:cNvPr id="49" name="TextBox 48"/>
          <p:cNvSpPr txBox="1"/>
          <p:nvPr/>
        </p:nvSpPr>
        <p:spPr>
          <a:xfrm>
            <a:off x="6126397" y="3048402"/>
            <a:ext cx="535724" cy="369332"/>
          </a:xfrm>
          <a:prstGeom prst="rect">
            <a:avLst/>
          </a:prstGeom>
          <a:noFill/>
        </p:spPr>
        <p:txBody>
          <a:bodyPr wrap="none" rtlCol="0">
            <a:spAutoFit/>
          </a:bodyPr>
          <a:lstStyle/>
          <a:p>
            <a:r>
              <a:rPr lang="en-US" dirty="0" smtClean="0"/>
              <a:t>100</a:t>
            </a:r>
            <a:endParaRPr lang="en-US" dirty="0"/>
          </a:p>
        </p:txBody>
      </p:sp>
      <p:sp>
        <p:nvSpPr>
          <p:cNvPr id="50" name="TextBox 49"/>
          <p:cNvSpPr txBox="1"/>
          <p:nvPr/>
        </p:nvSpPr>
        <p:spPr>
          <a:xfrm>
            <a:off x="5077321" y="5242261"/>
            <a:ext cx="535724" cy="369332"/>
          </a:xfrm>
          <a:prstGeom prst="rect">
            <a:avLst/>
          </a:prstGeom>
          <a:noFill/>
        </p:spPr>
        <p:txBody>
          <a:bodyPr wrap="none" rtlCol="0">
            <a:spAutoFit/>
          </a:bodyPr>
          <a:lstStyle/>
          <a:p>
            <a:r>
              <a:rPr lang="en-US" dirty="0" smtClean="0"/>
              <a:t>100</a:t>
            </a:r>
            <a:endParaRPr lang="en-US" dirty="0"/>
          </a:p>
        </p:txBody>
      </p:sp>
      <p:sp>
        <p:nvSpPr>
          <p:cNvPr id="51" name="TextBox 50"/>
          <p:cNvSpPr txBox="1"/>
          <p:nvPr/>
        </p:nvSpPr>
        <p:spPr>
          <a:xfrm>
            <a:off x="5079367" y="6074819"/>
            <a:ext cx="535724" cy="369332"/>
          </a:xfrm>
          <a:prstGeom prst="rect">
            <a:avLst/>
          </a:prstGeom>
          <a:noFill/>
        </p:spPr>
        <p:txBody>
          <a:bodyPr wrap="none" rtlCol="0">
            <a:spAutoFit/>
          </a:bodyPr>
          <a:lstStyle/>
          <a:p>
            <a:r>
              <a:rPr lang="en-US" dirty="0" smtClean="0"/>
              <a:t>225</a:t>
            </a:r>
            <a:endParaRPr lang="en-US" dirty="0"/>
          </a:p>
        </p:txBody>
      </p:sp>
      <p:sp>
        <p:nvSpPr>
          <p:cNvPr id="52" name="TextBox 51"/>
          <p:cNvSpPr txBox="1"/>
          <p:nvPr/>
        </p:nvSpPr>
        <p:spPr>
          <a:xfrm>
            <a:off x="6093004" y="6078361"/>
            <a:ext cx="535724" cy="369332"/>
          </a:xfrm>
          <a:prstGeom prst="rect">
            <a:avLst/>
          </a:prstGeom>
          <a:noFill/>
        </p:spPr>
        <p:txBody>
          <a:bodyPr wrap="none" rtlCol="0">
            <a:spAutoFit/>
          </a:bodyPr>
          <a:lstStyle/>
          <a:p>
            <a:r>
              <a:rPr lang="en-US" dirty="0" smtClean="0"/>
              <a:t>225</a:t>
            </a:r>
            <a:endParaRPr lang="en-US" dirty="0"/>
          </a:p>
        </p:txBody>
      </p:sp>
      <p:sp>
        <p:nvSpPr>
          <p:cNvPr id="65" name="TextBox 64"/>
          <p:cNvSpPr txBox="1"/>
          <p:nvPr/>
        </p:nvSpPr>
        <p:spPr>
          <a:xfrm>
            <a:off x="2755419" y="1725624"/>
            <a:ext cx="184731" cy="369332"/>
          </a:xfrm>
          <a:prstGeom prst="rect">
            <a:avLst/>
          </a:prstGeom>
          <a:noFill/>
        </p:spPr>
        <p:txBody>
          <a:bodyPr wrap="none" rtlCol="0">
            <a:spAutoFit/>
          </a:bodyPr>
          <a:lstStyle/>
          <a:p>
            <a:endParaRPr lang="en-US" dirty="0"/>
          </a:p>
        </p:txBody>
      </p:sp>
      <p:sp>
        <p:nvSpPr>
          <p:cNvPr id="70" name="TextBox 69"/>
          <p:cNvSpPr txBox="1"/>
          <p:nvPr/>
        </p:nvSpPr>
        <p:spPr>
          <a:xfrm>
            <a:off x="9422059" y="1725623"/>
            <a:ext cx="652743" cy="369332"/>
          </a:xfrm>
          <a:prstGeom prst="rect">
            <a:avLst/>
          </a:prstGeom>
          <a:noFill/>
        </p:spPr>
        <p:txBody>
          <a:bodyPr wrap="none" rtlCol="0">
            <a:spAutoFit/>
          </a:bodyPr>
          <a:lstStyle/>
          <a:p>
            <a:r>
              <a:rPr lang="en-US" dirty="0" smtClean="0"/>
              <a:t>5718</a:t>
            </a:r>
            <a:endParaRPr lang="en-US" dirty="0"/>
          </a:p>
        </p:txBody>
      </p:sp>
      <p:sp>
        <p:nvSpPr>
          <p:cNvPr id="71" name="TextBox 70"/>
          <p:cNvSpPr txBox="1"/>
          <p:nvPr/>
        </p:nvSpPr>
        <p:spPr>
          <a:xfrm>
            <a:off x="9422059" y="1953944"/>
            <a:ext cx="535724" cy="369332"/>
          </a:xfrm>
          <a:prstGeom prst="rect">
            <a:avLst/>
          </a:prstGeom>
          <a:noFill/>
        </p:spPr>
        <p:txBody>
          <a:bodyPr wrap="none" rtlCol="0">
            <a:spAutoFit/>
          </a:bodyPr>
          <a:lstStyle/>
          <a:p>
            <a:r>
              <a:rPr lang="en-US" dirty="0" smtClean="0"/>
              <a:t>100</a:t>
            </a:r>
            <a:endParaRPr lang="en-US" dirty="0"/>
          </a:p>
        </p:txBody>
      </p:sp>
      <p:sp>
        <p:nvSpPr>
          <p:cNvPr id="72" name="TextBox 71"/>
          <p:cNvSpPr txBox="1"/>
          <p:nvPr/>
        </p:nvSpPr>
        <p:spPr>
          <a:xfrm>
            <a:off x="9422059" y="2230921"/>
            <a:ext cx="535724" cy="369332"/>
          </a:xfrm>
          <a:prstGeom prst="rect">
            <a:avLst/>
          </a:prstGeom>
          <a:noFill/>
        </p:spPr>
        <p:txBody>
          <a:bodyPr wrap="none" rtlCol="0">
            <a:spAutoFit/>
          </a:bodyPr>
          <a:lstStyle/>
          <a:p>
            <a:r>
              <a:rPr lang="en-US" dirty="0" smtClean="0"/>
              <a:t>150</a:t>
            </a:r>
            <a:endParaRPr lang="en-US" dirty="0"/>
          </a:p>
        </p:txBody>
      </p:sp>
      <p:sp>
        <p:nvSpPr>
          <p:cNvPr id="73" name="TextBox 72"/>
          <p:cNvSpPr txBox="1"/>
          <p:nvPr/>
        </p:nvSpPr>
        <p:spPr>
          <a:xfrm>
            <a:off x="9415435" y="2530032"/>
            <a:ext cx="535724" cy="369332"/>
          </a:xfrm>
          <a:prstGeom prst="rect">
            <a:avLst/>
          </a:prstGeom>
          <a:noFill/>
        </p:spPr>
        <p:txBody>
          <a:bodyPr wrap="none" rtlCol="0">
            <a:spAutoFit/>
          </a:bodyPr>
          <a:lstStyle/>
          <a:p>
            <a:r>
              <a:rPr lang="en-US" dirty="0" smtClean="0"/>
              <a:t>100</a:t>
            </a:r>
            <a:endParaRPr lang="en-US" dirty="0"/>
          </a:p>
        </p:txBody>
      </p:sp>
      <p:sp>
        <p:nvSpPr>
          <p:cNvPr id="74" name="TextBox 73"/>
          <p:cNvSpPr txBox="1"/>
          <p:nvPr/>
        </p:nvSpPr>
        <p:spPr>
          <a:xfrm>
            <a:off x="10445067" y="3323810"/>
            <a:ext cx="535724" cy="369332"/>
          </a:xfrm>
          <a:prstGeom prst="rect">
            <a:avLst/>
          </a:prstGeom>
          <a:noFill/>
        </p:spPr>
        <p:txBody>
          <a:bodyPr wrap="none" rtlCol="0">
            <a:spAutoFit/>
          </a:bodyPr>
          <a:lstStyle/>
          <a:p>
            <a:r>
              <a:rPr lang="en-US" dirty="0" smtClean="0"/>
              <a:t>200</a:t>
            </a:r>
            <a:endParaRPr lang="en-US" dirty="0"/>
          </a:p>
        </p:txBody>
      </p:sp>
      <p:sp>
        <p:nvSpPr>
          <p:cNvPr id="75" name="TextBox 74"/>
          <p:cNvSpPr txBox="1"/>
          <p:nvPr/>
        </p:nvSpPr>
        <p:spPr>
          <a:xfrm>
            <a:off x="10445067" y="3552131"/>
            <a:ext cx="535724" cy="369332"/>
          </a:xfrm>
          <a:prstGeom prst="rect">
            <a:avLst/>
          </a:prstGeom>
          <a:noFill/>
        </p:spPr>
        <p:txBody>
          <a:bodyPr wrap="none" rtlCol="0">
            <a:spAutoFit/>
          </a:bodyPr>
          <a:lstStyle/>
          <a:p>
            <a:r>
              <a:rPr lang="en-US" dirty="0" smtClean="0"/>
              <a:t>500</a:t>
            </a:r>
            <a:endParaRPr lang="en-US" dirty="0"/>
          </a:p>
        </p:txBody>
      </p:sp>
      <p:sp>
        <p:nvSpPr>
          <p:cNvPr id="76" name="TextBox 75"/>
          <p:cNvSpPr txBox="1"/>
          <p:nvPr/>
        </p:nvSpPr>
        <p:spPr>
          <a:xfrm>
            <a:off x="10445067" y="3829108"/>
            <a:ext cx="652743" cy="369332"/>
          </a:xfrm>
          <a:prstGeom prst="rect">
            <a:avLst/>
          </a:prstGeom>
          <a:noFill/>
        </p:spPr>
        <p:txBody>
          <a:bodyPr wrap="none" rtlCol="0">
            <a:spAutoFit/>
          </a:bodyPr>
          <a:lstStyle/>
          <a:p>
            <a:r>
              <a:rPr lang="en-US" dirty="0" smtClean="0"/>
              <a:t>5000</a:t>
            </a:r>
            <a:endParaRPr lang="en-US" dirty="0"/>
          </a:p>
        </p:txBody>
      </p:sp>
      <p:sp>
        <p:nvSpPr>
          <p:cNvPr id="77" name="TextBox 76"/>
          <p:cNvSpPr txBox="1"/>
          <p:nvPr/>
        </p:nvSpPr>
        <p:spPr>
          <a:xfrm>
            <a:off x="9511129" y="4156098"/>
            <a:ext cx="535724" cy="369332"/>
          </a:xfrm>
          <a:prstGeom prst="rect">
            <a:avLst/>
          </a:prstGeom>
          <a:noFill/>
        </p:spPr>
        <p:txBody>
          <a:bodyPr wrap="none" rtlCol="0">
            <a:spAutoFit/>
          </a:bodyPr>
          <a:lstStyle/>
          <a:p>
            <a:r>
              <a:rPr lang="en-US" dirty="0" smtClean="0"/>
              <a:t>625</a:t>
            </a:r>
            <a:endParaRPr lang="en-US" dirty="0"/>
          </a:p>
        </p:txBody>
      </p:sp>
      <p:sp>
        <p:nvSpPr>
          <p:cNvPr id="80" name="TextBox 79"/>
          <p:cNvSpPr txBox="1"/>
          <p:nvPr/>
        </p:nvSpPr>
        <p:spPr>
          <a:xfrm>
            <a:off x="8300698" y="4701115"/>
            <a:ext cx="652743" cy="369332"/>
          </a:xfrm>
          <a:prstGeom prst="rect">
            <a:avLst/>
          </a:prstGeom>
          <a:noFill/>
        </p:spPr>
        <p:txBody>
          <a:bodyPr wrap="none" rtlCol="0">
            <a:spAutoFit/>
          </a:bodyPr>
          <a:lstStyle/>
          <a:p>
            <a:r>
              <a:rPr lang="en-US" dirty="0" smtClean="0"/>
              <a:t>3565</a:t>
            </a:r>
            <a:endParaRPr lang="en-US" dirty="0"/>
          </a:p>
        </p:txBody>
      </p:sp>
      <p:sp>
        <p:nvSpPr>
          <p:cNvPr id="81" name="TextBox 80"/>
          <p:cNvSpPr txBox="1"/>
          <p:nvPr/>
        </p:nvSpPr>
        <p:spPr>
          <a:xfrm>
            <a:off x="7286751" y="4963473"/>
            <a:ext cx="535724" cy="369332"/>
          </a:xfrm>
          <a:prstGeom prst="rect">
            <a:avLst/>
          </a:prstGeom>
          <a:noFill/>
        </p:spPr>
        <p:txBody>
          <a:bodyPr wrap="none" rtlCol="0">
            <a:spAutoFit/>
          </a:bodyPr>
          <a:lstStyle/>
          <a:p>
            <a:r>
              <a:rPr lang="en-US" dirty="0" smtClean="0"/>
              <a:t>213</a:t>
            </a:r>
            <a:endParaRPr lang="en-US" dirty="0"/>
          </a:p>
        </p:txBody>
      </p:sp>
      <p:sp>
        <p:nvSpPr>
          <p:cNvPr id="83" name="TextBox 82"/>
          <p:cNvSpPr txBox="1"/>
          <p:nvPr/>
        </p:nvSpPr>
        <p:spPr>
          <a:xfrm>
            <a:off x="7283755" y="5276419"/>
            <a:ext cx="535724" cy="369332"/>
          </a:xfrm>
          <a:prstGeom prst="rect">
            <a:avLst/>
          </a:prstGeom>
          <a:noFill/>
        </p:spPr>
        <p:txBody>
          <a:bodyPr wrap="none" rtlCol="0">
            <a:spAutoFit/>
          </a:bodyPr>
          <a:lstStyle/>
          <a:p>
            <a:r>
              <a:rPr lang="en-US" dirty="0" smtClean="0"/>
              <a:t>100</a:t>
            </a:r>
            <a:endParaRPr lang="en-US" dirty="0"/>
          </a:p>
        </p:txBody>
      </p:sp>
      <p:sp>
        <p:nvSpPr>
          <p:cNvPr id="84" name="TextBox 83"/>
          <p:cNvSpPr txBox="1"/>
          <p:nvPr/>
        </p:nvSpPr>
        <p:spPr>
          <a:xfrm>
            <a:off x="7274468" y="5542694"/>
            <a:ext cx="535724" cy="369332"/>
          </a:xfrm>
          <a:prstGeom prst="rect">
            <a:avLst/>
          </a:prstGeom>
          <a:noFill/>
        </p:spPr>
        <p:txBody>
          <a:bodyPr wrap="none" rtlCol="0">
            <a:spAutoFit/>
          </a:bodyPr>
          <a:lstStyle/>
          <a:p>
            <a:r>
              <a:rPr lang="en-US" dirty="0" smtClean="0"/>
              <a:t>125</a:t>
            </a:r>
            <a:endParaRPr lang="en-US" dirty="0"/>
          </a:p>
        </p:txBody>
      </p:sp>
      <p:sp>
        <p:nvSpPr>
          <p:cNvPr id="85" name="TextBox 84"/>
          <p:cNvSpPr txBox="1"/>
          <p:nvPr/>
        </p:nvSpPr>
        <p:spPr>
          <a:xfrm>
            <a:off x="7274266" y="5818990"/>
            <a:ext cx="535724" cy="646331"/>
          </a:xfrm>
          <a:prstGeom prst="rect">
            <a:avLst/>
          </a:prstGeom>
          <a:noFill/>
        </p:spPr>
        <p:txBody>
          <a:bodyPr wrap="none" rtlCol="0">
            <a:spAutoFit/>
          </a:bodyPr>
          <a:lstStyle/>
          <a:p>
            <a:r>
              <a:rPr lang="en-US" dirty="0" smtClean="0"/>
              <a:t>134</a:t>
            </a:r>
          </a:p>
          <a:p>
            <a:endParaRPr lang="en-US" dirty="0"/>
          </a:p>
        </p:txBody>
      </p:sp>
      <p:sp>
        <p:nvSpPr>
          <p:cNvPr id="56" name="TextBox 55"/>
          <p:cNvSpPr txBox="1"/>
          <p:nvPr/>
        </p:nvSpPr>
        <p:spPr>
          <a:xfrm>
            <a:off x="865658" y="-478465"/>
            <a:ext cx="184731" cy="369332"/>
          </a:xfrm>
          <a:prstGeom prst="rect">
            <a:avLst/>
          </a:prstGeom>
          <a:noFill/>
        </p:spPr>
        <p:txBody>
          <a:bodyPr wrap="none" rtlCol="0">
            <a:spAutoFit/>
          </a:bodyPr>
          <a:lstStyle/>
          <a:p>
            <a:endParaRPr lang="en-US" dirty="0"/>
          </a:p>
        </p:txBody>
      </p:sp>
      <p:sp>
        <p:nvSpPr>
          <p:cNvPr id="78" name="TextBox 77"/>
          <p:cNvSpPr txBox="1"/>
          <p:nvPr/>
        </p:nvSpPr>
        <p:spPr>
          <a:xfrm>
            <a:off x="8455528" y="6105758"/>
            <a:ext cx="652743" cy="369332"/>
          </a:xfrm>
          <a:prstGeom prst="rect">
            <a:avLst/>
          </a:prstGeom>
          <a:noFill/>
        </p:spPr>
        <p:txBody>
          <a:bodyPr wrap="none" rtlCol="0">
            <a:spAutoFit/>
          </a:bodyPr>
          <a:lstStyle/>
          <a:p>
            <a:r>
              <a:rPr lang="en-US" dirty="0" smtClean="0"/>
              <a:t>3565</a:t>
            </a:r>
            <a:endParaRPr lang="en-US" dirty="0"/>
          </a:p>
        </p:txBody>
      </p:sp>
      <p:sp>
        <p:nvSpPr>
          <p:cNvPr id="79" name="TextBox 78"/>
          <p:cNvSpPr txBox="1"/>
          <p:nvPr/>
        </p:nvSpPr>
        <p:spPr>
          <a:xfrm>
            <a:off x="7348346" y="6142155"/>
            <a:ext cx="535724" cy="369332"/>
          </a:xfrm>
          <a:prstGeom prst="rect">
            <a:avLst/>
          </a:prstGeom>
          <a:noFill/>
        </p:spPr>
        <p:txBody>
          <a:bodyPr wrap="none" rtlCol="0">
            <a:spAutoFit/>
          </a:bodyPr>
          <a:lstStyle/>
          <a:p>
            <a:r>
              <a:rPr lang="en-US" dirty="0" smtClean="0"/>
              <a:t>572</a:t>
            </a:r>
            <a:endParaRPr lang="en-US" dirty="0"/>
          </a:p>
        </p:txBody>
      </p:sp>
      <p:sp>
        <p:nvSpPr>
          <p:cNvPr id="58" name="TextBox 57"/>
          <p:cNvSpPr txBox="1"/>
          <p:nvPr/>
        </p:nvSpPr>
        <p:spPr>
          <a:xfrm>
            <a:off x="775019" y="6456237"/>
            <a:ext cx="1274773" cy="369332"/>
          </a:xfrm>
          <a:prstGeom prst="rect">
            <a:avLst/>
          </a:prstGeom>
          <a:noFill/>
        </p:spPr>
        <p:txBody>
          <a:bodyPr wrap="none" rtlCol="0">
            <a:spAutoFit/>
          </a:bodyPr>
          <a:lstStyle/>
          <a:p>
            <a:r>
              <a:rPr lang="en-US" dirty="0" smtClean="0"/>
              <a:t>Net Income</a:t>
            </a:r>
            <a:endParaRPr lang="en-US" dirty="0"/>
          </a:p>
        </p:txBody>
      </p:sp>
      <p:sp>
        <p:nvSpPr>
          <p:cNvPr id="82" name="TextBox 81"/>
          <p:cNvSpPr txBox="1"/>
          <p:nvPr/>
        </p:nvSpPr>
        <p:spPr>
          <a:xfrm>
            <a:off x="10710900" y="6119060"/>
            <a:ext cx="652743" cy="369332"/>
          </a:xfrm>
          <a:prstGeom prst="rect">
            <a:avLst/>
          </a:prstGeom>
          <a:noFill/>
        </p:spPr>
        <p:txBody>
          <a:bodyPr wrap="none" rtlCol="0">
            <a:spAutoFit/>
          </a:bodyPr>
          <a:lstStyle/>
          <a:p>
            <a:r>
              <a:rPr lang="en-US" dirty="0" smtClean="0"/>
              <a:t>5700</a:t>
            </a:r>
            <a:endParaRPr lang="en-US" dirty="0"/>
          </a:p>
        </p:txBody>
      </p:sp>
      <p:sp>
        <p:nvSpPr>
          <p:cNvPr id="86" name="TextBox 85"/>
          <p:cNvSpPr txBox="1"/>
          <p:nvPr/>
        </p:nvSpPr>
        <p:spPr>
          <a:xfrm>
            <a:off x="9661825" y="6143865"/>
            <a:ext cx="652743" cy="369332"/>
          </a:xfrm>
          <a:prstGeom prst="rect">
            <a:avLst/>
          </a:prstGeom>
          <a:noFill/>
        </p:spPr>
        <p:txBody>
          <a:bodyPr wrap="none" rtlCol="0">
            <a:spAutoFit/>
          </a:bodyPr>
          <a:lstStyle/>
          <a:p>
            <a:r>
              <a:rPr lang="en-US" dirty="0" smtClean="0"/>
              <a:t>8693</a:t>
            </a:r>
            <a:endParaRPr lang="en-US" dirty="0"/>
          </a:p>
        </p:txBody>
      </p:sp>
      <p:sp>
        <p:nvSpPr>
          <p:cNvPr id="87" name="TextBox 86"/>
          <p:cNvSpPr txBox="1"/>
          <p:nvPr/>
        </p:nvSpPr>
        <p:spPr>
          <a:xfrm>
            <a:off x="10710900" y="6455629"/>
            <a:ext cx="652743" cy="369332"/>
          </a:xfrm>
          <a:prstGeom prst="rect">
            <a:avLst/>
          </a:prstGeom>
          <a:noFill/>
        </p:spPr>
        <p:txBody>
          <a:bodyPr wrap="none" rtlCol="0">
            <a:spAutoFit/>
          </a:bodyPr>
          <a:lstStyle/>
          <a:p>
            <a:r>
              <a:rPr lang="en-US" dirty="0" smtClean="0"/>
              <a:t>2993</a:t>
            </a:r>
            <a:endParaRPr lang="en-US" dirty="0"/>
          </a:p>
        </p:txBody>
      </p:sp>
      <p:sp>
        <p:nvSpPr>
          <p:cNvPr id="88" name="TextBox 87"/>
          <p:cNvSpPr txBox="1"/>
          <p:nvPr/>
        </p:nvSpPr>
        <p:spPr>
          <a:xfrm>
            <a:off x="7386437" y="6448538"/>
            <a:ext cx="652743" cy="369332"/>
          </a:xfrm>
          <a:prstGeom prst="rect">
            <a:avLst/>
          </a:prstGeom>
          <a:noFill/>
        </p:spPr>
        <p:txBody>
          <a:bodyPr wrap="none" rtlCol="0">
            <a:spAutoFit/>
          </a:bodyPr>
          <a:lstStyle/>
          <a:p>
            <a:r>
              <a:rPr lang="en-US" dirty="0" smtClean="0"/>
              <a:t>2993</a:t>
            </a:r>
            <a:endParaRPr lang="en-US" dirty="0"/>
          </a:p>
        </p:txBody>
      </p:sp>
    </p:spTree>
    <p:extLst>
      <p:ext uri="{BB962C8B-B14F-4D97-AF65-F5344CB8AC3E}">
        <p14:creationId xmlns:p14="http://schemas.microsoft.com/office/powerpoint/2010/main" val="4060346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500" fill="hold"/>
                                        <p:tgtEl>
                                          <p:spTgt spid="11"/>
                                        </p:tgtEl>
                                        <p:attrNameLst>
                                          <p:attrName>ppt_x</p:attrName>
                                        </p:attrNameLst>
                                      </p:cBhvr>
                                      <p:tavLst>
                                        <p:tav tm="0">
                                          <p:val>
                                            <p:strVal val="#ppt_x"/>
                                          </p:val>
                                        </p:tav>
                                        <p:tav tm="100000">
                                          <p:val>
                                            <p:strVal val="#ppt_x"/>
                                          </p:val>
                                        </p:tav>
                                      </p:tavLst>
                                    </p:anim>
                                    <p:anim calcmode="lin" valueType="num">
                                      <p:cBhvr additive="base">
                                        <p:cTn id="36" dur="500" fill="hold"/>
                                        <p:tgtEl>
                                          <p:spTgt spid="11"/>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2"/>
                                        </p:tgtEl>
                                        <p:attrNameLst>
                                          <p:attrName>style.visibility</p:attrName>
                                        </p:attrNameLst>
                                      </p:cBhvr>
                                      <p:to>
                                        <p:strVal val="visible"/>
                                      </p:to>
                                    </p:set>
                                    <p:anim calcmode="lin" valueType="num">
                                      <p:cBhvr additive="base">
                                        <p:cTn id="39" dur="500" fill="hold"/>
                                        <p:tgtEl>
                                          <p:spTgt spid="12"/>
                                        </p:tgtEl>
                                        <p:attrNameLst>
                                          <p:attrName>ppt_x</p:attrName>
                                        </p:attrNameLst>
                                      </p:cBhvr>
                                      <p:tavLst>
                                        <p:tav tm="0">
                                          <p:val>
                                            <p:strVal val="#ppt_x"/>
                                          </p:val>
                                        </p:tav>
                                        <p:tav tm="100000">
                                          <p:val>
                                            <p:strVal val="#ppt_x"/>
                                          </p:val>
                                        </p:tav>
                                      </p:tavLst>
                                    </p:anim>
                                    <p:anim calcmode="lin" valueType="num">
                                      <p:cBhvr additive="base">
                                        <p:cTn id="40" dur="500" fill="hold"/>
                                        <p:tgtEl>
                                          <p:spTgt spid="12"/>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4"/>
                                        </p:tgtEl>
                                        <p:attrNameLst>
                                          <p:attrName>style.visibility</p:attrName>
                                        </p:attrNameLst>
                                      </p:cBhvr>
                                      <p:to>
                                        <p:strVal val="visible"/>
                                      </p:to>
                                    </p:set>
                                    <p:anim calcmode="lin" valueType="num">
                                      <p:cBhvr additive="base">
                                        <p:cTn id="47" dur="500" fill="hold"/>
                                        <p:tgtEl>
                                          <p:spTgt spid="14"/>
                                        </p:tgtEl>
                                        <p:attrNameLst>
                                          <p:attrName>ppt_x</p:attrName>
                                        </p:attrNameLst>
                                      </p:cBhvr>
                                      <p:tavLst>
                                        <p:tav tm="0">
                                          <p:val>
                                            <p:strVal val="#ppt_x"/>
                                          </p:val>
                                        </p:tav>
                                        <p:tav tm="100000">
                                          <p:val>
                                            <p:strVal val="#ppt_x"/>
                                          </p:val>
                                        </p:tav>
                                      </p:tavLst>
                                    </p:anim>
                                    <p:anim calcmode="lin" valueType="num">
                                      <p:cBhvr additive="base">
                                        <p:cTn id="48" dur="500" fill="hold"/>
                                        <p:tgtEl>
                                          <p:spTgt spid="14"/>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5"/>
                                        </p:tgtEl>
                                        <p:attrNameLst>
                                          <p:attrName>style.visibility</p:attrName>
                                        </p:attrNameLst>
                                      </p:cBhvr>
                                      <p:to>
                                        <p:strVal val="visible"/>
                                      </p:to>
                                    </p:set>
                                    <p:anim calcmode="lin" valueType="num">
                                      <p:cBhvr additive="base">
                                        <p:cTn id="51" dur="500" fill="hold"/>
                                        <p:tgtEl>
                                          <p:spTgt spid="15"/>
                                        </p:tgtEl>
                                        <p:attrNameLst>
                                          <p:attrName>ppt_x</p:attrName>
                                        </p:attrNameLst>
                                      </p:cBhvr>
                                      <p:tavLst>
                                        <p:tav tm="0">
                                          <p:val>
                                            <p:strVal val="#ppt_x"/>
                                          </p:val>
                                        </p:tav>
                                        <p:tav tm="100000">
                                          <p:val>
                                            <p:strVal val="#ppt_x"/>
                                          </p:val>
                                        </p:tav>
                                      </p:tavLst>
                                    </p:anim>
                                    <p:anim calcmode="lin" valueType="num">
                                      <p:cBhvr additive="base">
                                        <p:cTn id="52" dur="500" fill="hold"/>
                                        <p:tgtEl>
                                          <p:spTgt spid="15"/>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6"/>
                                        </p:tgtEl>
                                        <p:attrNameLst>
                                          <p:attrName>style.visibility</p:attrName>
                                        </p:attrNameLst>
                                      </p:cBhvr>
                                      <p:to>
                                        <p:strVal val="visible"/>
                                      </p:to>
                                    </p:set>
                                    <p:anim calcmode="lin" valueType="num">
                                      <p:cBhvr additive="base">
                                        <p:cTn id="55" dur="500" fill="hold"/>
                                        <p:tgtEl>
                                          <p:spTgt spid="16"/>
                                        </p:tgtEl>
                                        <p:attrNameLst>
                                          <p:attrName>ppt_x</p:attrName>
                                        </p:attrNameLst>
                                      </p:cBhvr>
                                      <p:tavLst>
                                        <p:tav tm="0">
                                          <p:val>
                                            <p:strVal val="#ppt_x"/>
                                          </p:val>
                                        </p:tav>
                                        <p:tav tm="100000">
                                          <p:val>
                                            <p:strVal val="#ppt_x"/>
                                          </p:val>
                                        </p:tav>
                                      </p:tavLst>
                                    </p:anim>
                                    <p:anim calcmode="lin" valueType="num">
                                      <p:cBhvr additive="base">
                                        <p:cTn id="56" dur="500" fill="hold"/>
                                        <p:tgtEl>
                                          <p:spTgt spid="16"/>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7"/>
                                        </p:tgtEl>
                                        <p:attrNameLst>
                                          <p:attrName>style.visibility</p:attrName>
                                        </p:attrNameLst>
                                      </p:cBhvr>
                                      <p:to>
                                        <p:strVal val="visible"/>
                                      </p:to>
                                    </p:set>
                                    <p:anim calcmode="lin" valueType="num">
                                      <p:cBhvr additive="base">
                                        <p:cTn id="59" dur="500" fill="hold"/>
                                        <p:tgtEl>
                                          <p:spTgt spid="17"/>
                                        </p:tgtEl>
                                        <p:attrNameLst>
                                          <p:attrName>ppt_x</p:attrName>
                                        </p:attrNameLst>
                                      </p:cBhvr>
                                      <p:tavLst>
                                        <p:tav tm="0">
                                          <p:val>
                                            <p:strVal val="#ppt_x"/>
                                          </p:val>
                                        </p:tav>
                                        <p:tav tm="100000">
                                          <p:val>
                                            <p:strVal val="#ppt_x"/>
                                          </p:val>
                                        </p:tav>
                                      </p:tavLst>
                                    </p:anim>
                                    <p:anim calcmode="lin" valueType="num">
                                      <p:cBhvr additive="base">
                                        <p:cTn id="60" dur="500" fill="hold"/>
                                        <p:tgtEl>
                                          <p:spTgt spid="17"/>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8"/>
                                        </p:tgtEl>
                                        <p:attrNameLst>
                                          <p:attrName>style.visibility</p:attrName>
                                        </p:attrNameLst>
                                      </p:cBhvr>
                                      <p:to>
                                        <p:strVal val="visible"/>
                                      </p:to>
                                    </p:set>
                                    <p:anim calcmode="lin" valueType="num">
                                      <p:cBhvr additive="base">
                                        <p:cTn id="63" dur="500" fill="hold"/>
                                        <p:tgtEl>
                                          <p:spTgt spid="18"/>
                                        </p:tgtEl>
                                        <p:attrNameLst>
                                          <p:attrName>ppt_x</p:attrName>
                                        </p:attrNameLst>
                                      </p:cBhvr>
                                      <p:tavLst>
                                        <p:tav tm="0">
                                          <p:val>
                                            <p:strVal val="#ppt_x"/>
                                          </p:val>
                                        </p:tav>
                                        <p:tav tm="100000">
                                          <p:val>
                                            <p:strVal val="#ppt_x"/>
                                          </p:val>
                                        </p:tav>
                                      </p:tavLst>
                                    </p:anim>
                                    <p:anim calcmode="lin" valueType="num">
                                      <p:cBhvr additive="base">
                                        <p:cTn id="64" dur="500" fill="hold"/>
                                        <p:tgtEl>
                                          <p:spTgt spid="18"/>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9"/>
                                        </p:tgtEl>
                                        <p:attrNameLst>
                                          <p:attrName>style.visibility</p:attrName>
                                        </p:attrNameLst>
                                      </p:cBhvr>
                                      <p:to>
                                        <p:strVal val="visible"/>
                                      </p:to>
                                    </p:set>
                                    <p:anim calcmode="lin" valueType="num">
                                      <p:cBhvr additive="base">
                                        <p:cTn id="67" dur="500" fill="hold"/>
                                        <p:tgtEl>
                                          <p:spTgt spid="19"/>
                                        </p:tgtEl>
                                        <p:attrNameLst>
                                          <p:attrName>ppt_x</p:attrName>
                                        </p:attrNameLst>
                                      </p:cBhvr>
                                      <p:tavLst>
                                        <p:tav tm="0">
                                          <p:val>
                                            <p:strVal val="#ppt_x"/>
                                          </p:val>
                                        </p:tav>
                                        <p:tav tm="100000">
                                          <p:val>
                                            <p:strVal val="#ppt_x"/>
                                          </p:val>
                                        </p:tav>
                                      </p:tavLst>
                                    </p:anim>
                                    <p:anim calcmode="lin" valueType="num">
                                      <p:cBhvr additive="base">
                                        <p:cTn id="68" dur="500" fill="hold"/>
                                        <p:tgtEl>
                                          <p:spTgt spid="19"/>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20"/>
                                        </p:tgtEl>
                                        <p:attrNameLst>
                                          <p:attrName>style.visibility</p:attrName>
                                        </p:attrNameLst>
                                      </p:cBhvr>
                                      <p:to>
                                        <p:strVal val="visible"/>
                                      </p:to>
                                    </p:set>
                                    <p:anim calcmode="lin" valueType="num">
                                      <p:cBhvr additive="base">
                                        <p:cTn id="71" dur="500" fill="hold"/>
                                        <p:tgtEl>
                                          <p:spTgt spid="20"/>
                                        </p:tgtEl>
                                        <p:attrNameLst>
                                          <p:attrName>ppt_x</p:attrName>
                                        </p:attrNameLst>
                                      </p:cBhvr>
                                      <p:tavLst>
                                        <p:tav tm="0">
                                          <p:val>
                                            <p:strVal val="#ppt_x"/>
                                          </p:val>
                                        </p:tav>
                                        <p:tav tm="100000">
                                          <p:val>
                                            <p:strVal val="#ppt_x"/>
                                          </p:val>
                                        </p:tav>
                                      </p:tavLst>
                                    </p:anim>
                                    <p:anim calcmode="lin" valueType="num">
                                      <p:cBhvr additive="base">
                                        <p:cTn id="72" dur="500" fill="hold"/>
                                        <p:tgtEl>
                                          <p:spTgt spid="20"/>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21"/>
                                        </p:tgtEl>
                                        <p:attrNameLst>
                                          <p:attrName>style.visibility</p:attrName>
                                        </p:attrNameLst>
                                      </p:cBhvr>
                                      <p:to>
                                        <p:strVal val="visible"/>
                                      </p:to>
                                    </p:set>
                                    <p:anim calcmode="lin" valueType="num">
                                      <p:cBhvr additive="base">
                                        <p:cTn id="75" dur="500" fill="hold"/>
                                        <p:tgtEl>
                                          <p:spTgt spid="21"/>
                                        </p:tgtEl>
                                        <p:attrNameLst>
                                          <p:attrName>ppt_x</p:attrName>
                                        </p:attrNameLst>
                                      </p:cBhvr>
                                      <p:tavLst>
                                        <p:tav tm="0">
                                          <p:val>
                                            <p:strVal val="#ppt_x"/>
                                          </p:val>
                                        </p:tav>
                                        <p:tav tm="100000">
                                          <p:val>
                                            <p:strVal val="#ppt_x"/>
                                          </p:val>
                                        </p:tav>
                                      </p:tavLst>
                                    </p:anim>
                                    <p:anim calcmode="lin" valueType="num">
                                      <p:cBhvr additive="base">
                                        <p:cTn id="76" dur="500" fill="hold"/>
                                        <p:tgtEl>
                                          <p:spTgt spid="21"/>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22"/>
                                        </p:tgtEl>
                                        <p:attrNameLst>
                                          <p:attrName>style.visibility</p:attrName>
                                        </p:attrNameLst>
                                      </p:cBhvr>
                                      <p:to>
                                        <p:strVal val="visible"/>
                                      </p:to>
                                    </p:set>
                                    <p:anim calcmode="lin" valueType="num">
                                      <p:cBhvr additive="base">
                                        <p:cTn id="79" dur="500" fill="hold"/>
                                        <p:tgtEl>
                                          <p:spTgt spid="22"/>
                                        </p:tgtEl>
                                        <p:attrNameLst>
                                          <p:attrName>ppt_x</p:attrName>
                                        </p:attrNameLst>
                                      </p:cBhvr>
                                      <p:tavLst>
                                        <p:tav tm="0">
                                          <p:val>
                                            <p:strVal val="#ppt_x"/>
                                          </p:val>
                                        </p:tav>
                                        <p:tav tm="100000">
                                          <p:val>
                                            <p:strVal val="#ppt_x"/>
                                          </p:val>
                                        </p:tav>
                                      </p:tavLst>
                                    </p:anim>
                                    <p:anim calcmode="lin" valueType="num">
                                      <p:cBhvr additive="base">
                                        <p:cTn id="80" dur="500" fill="hold"/>
                                        <p:tgtEl>
                                          <p:spTgt spid="22"/>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23"/>
                                        </p:tgtEl>
                                        <p:attrNameLst>
                                          <p:attrName>style.visibility</p:attrName>
                                        </p:attrNameLst>
                                      </p:cBhvr>
                                      <p:to>
                                        <p:strVal val="visible"/>
                                      </p:to>
                                    </p:set>
                                    <p:anim calcmode="lin" valueType="num">
                                      <p:cBhvr additive="base">
                                        <p:cTn id="83" dur="500" fill="hold"/>
                                        <p:tgtEl>
                                          <p:spTgt spid="23"/>
                                        </p:tgtEl>
                                        <p:attrNameLst>
                                          <p:attrName>ppt_x</p:attrName>
                                        </p:attrNameLst>
                                      </p:cBhvr>
                                      <p:tavLst>
                                        <p:tav tm="0">
                                          <p:val>
                                            <p:strVal val="#ppt_x"/>
                                          </p:val>
                                        </p:tav>
                                        <p:tav tm="100000">
                                          <p:val>
                                            <p:strVal val="#ppt_x"/>
                                          </p:val>
                                        </p:tav>
                                      </p:tavLst>
                                    </p:anim>
                                    <p:anim calcmode="lin" valueType="num">
                                      <p:cBhvr additive="base">
                                        <p:cTn id="84" dur="500" fill="hold"/>
                                        <p:tgtEl>
                                          <p:spTgt spid="23"/>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24"/>
                                        </p:tgtEl>
                                        <p:attrNameLst>
                                          <p:attrName>style.visibility</p:attrName>
                                        </p:attrNameLst>
                                      </p:cBhvr>
                                      <p:to>
                                        <p:strVal val="visible"/>
                                      </p:to>
                                    </p:set>
                                    <p:anim calcmode="lin" valueType="num">
                                      <p:cBhvr additive="base">
                                        <p:cTn id="87" dur="500" fill="hold"/>
                                        <p:tgtEl>
                                          <p:spTgt spid="24"/>
                                        </p:tgtEl>
                                        <p:attrNameLst>
                                          <p:attrName>ppt_x</p:attrName>
                                        </p:attrNameLst>
                                      </p:cBhvr>
                                      <p:tavLst>
                                        <p:tav tm="0">
                                          <p:val>
                                            <p:strVal val="#ppt_x"/>
                                          </p:val>
                                        </p:tav>
                                        <p:tav tm="100000">
                                          <p:val>
                                            <p:strVal val="#ppt_x"/>
                                          </p:val>
                                        </p:tav>
                                      </p:tavLst>
                                    </p:anim>
                                    <p:anim calcmode="lin" valueType="num">
                                      <p:cBhvr additive="base">
                                        <p:cTn id="88" dur="500" fill="hold"/>
                                        <p:tgtEl>
                                          <p:spTgt spid="24"/>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25"/>
                                        </p:tgtEl>
                                        <p:attrNameLst>
                                          <p:attrName>style.visibility</p:attrName>
                                        </p:attrNameLst>
                                      </p:cBhvr>
                                      <p:to>
                                        <p:strVal val="visible"/>
                                      </p:to>
                                    </p:set>
                                    <p:anim calcmode="lin" valueType="num">
                                      <p:cBhvr additive="base">
                                        <p:cTn id="91" dur="500" fill="hold"/>
                                        <p:tgtEl>
                                          <p:spTgt spid="25"/>
                                        </p:tgtEl>
                                        <p:attrNameLst>
                                          <p:attrName>ppt_x</p:attrName>
                                        </p:attrNameLst>
                                      </p:cBhvr>
                                      <p:tavLst>
                                        <p:tav tm="0">
                                          <p:val>
                                            <p:strVal val="#ppt_x"/>
                                          </p:val>
                                        </p:tav>
                                        <p:tav tm="100000">
                                          <p:val>
                                            <p:strVal val="#ppt_x"/>
                                          </p:val>
                                        </p:tav>
                                      </p:tavLst>
                                    </p:anim>
                                    <p:anim calcmode="lin" valueType="num">
                                      <p:cBhvr additive="base">
                                        <p:cTn id="92" dur="500" fill="hold"/>
                                        <p:tgtEl>
                                          <p:spTgt spid="25"/>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26"/>
                                        </p:tgtEl>
                                        <p:attrNameLst>
                                          <p:attrName>style.visibility</p:attrName>
                                        </p:attrNameLst>
                                      </p:cBhvr>
                                      <p:to>
                                        <p:strVal val="visible"/>
                                      </p:to>
                                    </p:set>
                                    <p:anim calcmode="lin" valueType="num">
                                      <p:cBhvr additive="base">
                                        <p:cTn id="95" dur="500" fill="hold"/>
                                        <p:tgtEl>
                                          <p:spTgt spid="26"/>
                                        </p:tgtEl>
                                        <p:attrNameLst>
                                          <p:attrName>ppt_x</p:attrName>
                                        </p:attrNameLst>
                                      </p:cBhvr>
                                      <p:tavLst>
                                        <p:tav tm="0">
                                          <p:val>
                                            <p:strVal val="#ppt_x"/>
                                          </p:val>
                                        </p:tav>
                                        <p:tav tm="100000">
                                          <p:val>
                                            <p:strVal val="#ppt_x"/>
                                          </p:val>
                                        </p:tav>
                                      </p:tavLst>
                                    </p:anim>
                                    <p:anim calcmode="lin" valueType="num">
                                      <p:cBhvr additive="base">
                                        <p:cTn id="96" dur="500" fill="hold"/>
                                        <p:tgtEl>
                                          <p:spTgt spid="26"/>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27"/>
                                        </p:tgtEl>
                                        <p:attrNameLst>
                                          <p:attrName>style.visibility</p:attrName>
                                        </p:attrNameLst>
                                      </p:cBhvr>
                                      <p:to>
                                        <p:strVal val="visible"/>
                                      </p:to>
                                    </p:set>
                                    <p:anim calcmode="lin" valueType="num">
                                      <p:cBhvr additive="base">
                                        <p:cTn id="99" dur="500" fill="hold"/>
                                        <p:tgtEl>
                                          <p:spTgt spid="27"/>
                                        </p:tgtEl>
                                        <p:attrNameLst>
                                          <p:attrName>ppt_x</p:attrName>
                                        </p:attrNameLst>
                                      </p:cBhvr>
                                      <p:tavLst>
                                        <p:tav tm="0">
                                          <p:val>
                                            <p:strVal val="#ppt_x"/>
                                          </p:val>
                                        </p:tav>
                                        <p:tav tm="100000">
                                          <p:val>
                                            <p:strVal val="#ppt_x"/>
                                          </p:val>
                                        </p:tav>
                                      </p:tavLst>
                                    </p:anim>
                                    <p:anim calcmode="lin" valueType="num">
                                      <p:cBhvr additive="base">
                                        <p:cTn id="100" dur="500" fill="hold"/>
                                        <p:tgtEl>
                                          <p:spTgt spid="27"/>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28"/>
                                        </p:tgtEl>
                                        <p:attrNameLst>
                                          <p:attrName>style.visibility</p:attrName>
                                        </p:attrNameLst>
                                      </p:cBhvr>
                                      <p:to>
                                        <p:strVal val="visible"/>
                                      </p:to>
                                    </p:set>
                                    <p:anim calcmode="lin" valueType="num">
                                      <p:cBhvr additive="base">
                                        <p:cTn id="103" dur="500" fill="hold"/>
                                        <p:tgtEl>
                                          <p:spTgt spid="28"/>
                                        </p:tgtEl>
                                        <p:attrNameLst>
                                          <p:attrName>ppt_x</p:attrName>
                                        </p:attrNameLst>
                                      </p:cBhvr>
                                      <p:tavLst>
                                        <p:tav tm="0">
                                          <p:val>
                                            <p:strVal val="#ppt_x"/>
                                          </p:val>
                                        </p:tav>
                                        <p:tav tm="100000">
                                          <p:val>
                                            <p:strVal val="#ppt_x"/>
                                          </p:val>
                                        </p:tav>
                                      </p:tavLst>
                                    </p:anim>
                                    <p:anim calcmode="lin" valueType="num">
                                      <p:cBhvr additive="base">
                                        <p:cTn id="104" dur="500" fill="hold"/>
                                        <p:tgtEl>
                                          <p:spTgt spid="28"/>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29"/>
                                        </p:tgtEl>
                                        <p:attrNameLst>
                                          <p:attrName>style.visibility</p:attrName>
                                        </p:attrNameLst>
                                      </p:cBhvr>
                                      <p:to>
                                        <p:strVal val="visible"/>
                                      </p:to>
                                    </p:set>
                                    <p:anim calcmode="lin" valueType="num">
                                      <p:cBhvr additive="base">
                                        <p:cTn id="107" dur="500" fill="hold"/>
                                        <p:tgtEl>
                                          <p:spTgt spid="29"/>
                                        </p:tgtEl>
                                        <p:attrNameLst>
                                          <p:attrName>ppt_x</p:attrName>
                                        </p:attrNameLst>
                                      </p:cBhvr>
                                      <p:tavLst>
                                        <p:tav tm="0">
                                          <p:val>
                                            <p:strVal val="#ppt_x"/>
                                          </p:val>
                                        </p:tav>
                                        <p:tav tm="100000">
                                          <p:val>
                                            <p:strVal val="#ppt_x"/>
                                          </p:val>
                                        </p:tav>
                                      </p:tavLst>
                                    </p:anim>
                                    <p:anim calcmode="lin" valueType="num">
                                      <p:cBhvr additive="base">
                                        <p:cTn id="108" dur="500" fill="hold"/>
                                        <p:tgtEl>
                                          <p:spTgt spid="29"/>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30"/>
                                        </p:tgtEl>
                                        <p:attrNameLst>
                                          <p:attrName>style.visibility</p:attrName>
                                        </p:attrNameLst>
                                      </p:cBhvr>
                                      <p:to>
                                        <p:strVal val="visible"/>
                                      </p:to>
                                    </p:set>
                                    <p:anim calcmode="lin" valueType="num">
                                      <p:cBhvr additive="base">
                                        <p:cTn id="111" dur="500" fill="hold"/>
                                        <p:tgtEl>
                                          <p:spTgt spid="30"/>
                                        </p:tgtEl>
                                        <p:attrNameLst>
                                          <p:attrName>ppt_x</p:attrName>
                                        </p:attrNameLst>
                                      </p:cBhvr>
                                      <p:tavLst>
                                        <p:tav tm="0">
                                          <p:val>
                                            <p:strVal val="#ppt_x"/>
                                          </p:val>
                                        </p:tav>
                                        <p:tav tm="100000">
                                          <p:val>
                                            <p:strVal val="#ppt_x"/>
                                          </p:val>
                                        </p:tav>
                                      </p:tavLst>
                                    </p:anim>
                                    <p:anim calcmode="lin" valueType="num">
                                      <p:cBhvr additive="base">
                                        <p:cTn id="112" dur="500" fill="hold"/>
                                        <p:tgtEl>
                                          <p:spTgt spid="30"/>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31"/>
                                        </p:tgtEl>
                                        <p:attrNameLst>
                                          <p:attrName>style.visibility</p:attrName>
                                        </p:attrNameLst>
                                      </p:cBhvr>
                                      <p:to>
                                        <p:strVal val="visible"/>
                                      </p:to>
                                    </p:set>
                                    <p:anim calcmode="lin" valueType="num">
                                      <p:cBhvr additive="base">
                                        <p:cTn id="115" dur="500" fill="hold"/>
                                        <p:tgtEl>
                                          <p:spTgt spid="31"/>
                                        </p:tgtEl>
                                        <p:attrNameLst>
                                          <p:attrName>ppt_x</p:attrName>
                                        </p:attrNameLst>
                                      </p:cBhvr>
                                      <p:tavLst>
                                        <p:tav tm="0">
                                          <p:val>
                                            <p:strVal val="#ppt_x"/>
                                          </p:val>
                                        </p:tav>
                                        <p:tav tm="100000">
                                          <p:val>
                                            <p:strVal val="#ppt_x"/>
                                          </p:val>
                                        </p:tav>
                                      </p:tavLst>
                                    </p:anim>
                                    <p:anim calcmode="lin" valueType="num">
                                      <p:cBhvr additive="base">
                                        <p:cTn id="116" dur="500" fill="hold"/>
                                        <p:tgtEl>
                                          <p:spTgt spid="31"/>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32"/>
                                        </p:tgtEl>
                                        <p:attrNameLst>
                                          <p:attrName>style.visibility</p:attrName>
                                        </p:attrNameLst>
                                      </p:cBhvr>
                                      <p:to>
                                        <p:strVal val="visible"/>
                                      </p:to>
                                    </p:set>
                                    <p:anim calcmode="lin" valueType="num">
                                      <p:cBhvr additive="base">
                                        <p:cTn id="119" dur="500" fill="hold"/>
                                        <p:tgtEl>
                                          <p:spTgt spid="32"/>
                                        </p:tgtEl>
                                        <p:attrNameLst>
                                          <p:attrName>ppt_x</p:attrName>
                                        </p:attrNameLst>
                                      </p:cBhvr>
                                      <p:tavLst>
                                        <p:tav tm="0">
                                          <p:val>
                                            <p:strVal val="#ppt_x"/>
                                          </p:val>
                                        </p:tav>
                                        <p:tav tm="100000">
                                          <p:val>
                                            <p:strVal val="#ppt_x"/>
                                          </p:val>
                                        </p:tav>
                                      </p:tavLst>
                                    </p:anim>
                                    <p:anim calcmode="lin" valueType="num">
                                      <p:cBhvr additive="base">
                                        <p:cTn id="120" dur="500" fill="hold"/>
                                        <p:tgtEl>
                                          <p:spTgt spid="32"/>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33"/>
                                        </p:tgtEl>
                                        <p:attrNameLst>
                                          <p:attrName>style.visibility</p:attrName>
                                        </p:attrNameLst>
                                      </p:cBhvr>
                                      <p:to>
                                        <p:strVal val="visible"/>
                                      </p:to>
                                    </p:set>
                                    <p:anim calcmode="lin" valueType="num">
                                      <p:cBhvr additive="base">
                                        <p:cTn id="123" dur="500" fill="hold"/>
                                        <p:tgtEl>
                                          <p:spTgt spid="33"/>
                                        </p:tgtEl>
                                        <p:attrNameLst>
                                          <p:attrName>ppt_x</p:attrName>
                                        </p:attrNameLst>
                                      </p:cBhvr>
                                      <p:tavLst>
                                        <p:tav tm="0">
                                          <p:val>
                                            <p:strVal val="#ppt_x"/>
                                          </p:val>
                                        </p:tav>
                                        <p:tav tm="100000">
                                          <p:val>
                                            <p:strVal val="#ppt_x"/>
                                          </p:val>
                                        </p:tav>
                                      </p:tavLst>
                                    </p:anim>
                                    <p:anim calcmode="lin" valueType="num">
                                      <p:cBhvr additive="base">
                                        <p:cTn id="124" dur="500" fill="hold"/>
                                        <p:tgtEl>
                                          <p:spTgt spid="33"/>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34"/>
                                        </p:tgtEl>
                                        <p:attrNameLst>
                                          <p:attrName>style.visibility</p:attrName>
                                        </p:attrNameLst>
                                      </p:cBhvr>
                                      <p:to>
                                        <p:strVal val="visible"/>
                                      </p:to>
                                    </p:set>
                                    <p:anim calcmode="lin" valueType="num">
                                      <p:cBhvr additive="base">
                                        <p:cTn id="127" dur="500" fill="hold"/>
                                        <p:tgtEl>
                                          <p:spTgt spid="34"/>
                                        </p:tgtEl>
                                        <p:attrNameLst>
                                          <p:attrName>ppt_x</p:attrName>
                                        </p:attrNameLst>
                                      </p:cBhvr>
                                      <p:tavLst>
                                        <p:tav tm="0">
                                          <p:val>
                                            <p:strVal val="#ppt_x"/>
                                          </p:val>
                                        </p:tav>
                                        <p:tav tm="100000">
                                          <p:val>
                                            <p:strVal val="#ppt_x"/>
                                          </p:val>
                                        </p:tav>
                                      </p:tavLst>
                                    </p:anim>
                                    <p:anim calcmode="lin" valueType="num">
                                      <p:cBhvr additive="base">
                                        <p:cTn id="128" dur="500" fill="hold"/>
                                        <p:tgtEl>
                                          <p:spTgt spid="34"/>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35"/>
                                        </p:tgtEl>
                                        <p:attrNameLst>
                                          <p:attrName>style.visibility</p:attrName>
                                        </p:attrNameLst>
                                      </p:cBhvr>
                                      <p:to>
                                        <p:strVal val="visible"/>
                                      </p:to>
                                    </p:set>
                                    <p:anim calcmode="lin" valueType="num">
                                      <p:cBhvr additive="base">
                                        <p:cTn id="131" dur="500" fill="hold"/>
                                        <p:tgtEl>
                                          <p:spTgt spid="35"/>
                                        </p:tgtEl>
                                        <p:attrNameLst>
                                          <p:attrName>ppt_x</p:attrName>
                                        </p:attrNameLst>
                                      </p:cBhvr>
                                      <p:tavLst>
                                        <p:tav tm="0">
                                          <p:val>
                                            <p:strVal val="#ppt_x"/>
                                          </p:val>
                                        </p:tav>
                                        <p:tav tm="100000">
                                          <p:val>
                                            <p:strVal val="#ppt_x"/>
                                          </p:val>
                                        </p:tav>
                                      </p:tavLst>
                                    </p:anim>
                                    <p:anim calcmode="lin" valueType="num">
                                      <p:cBhvr additive="base">
                                        <p:cTn id="132" dur="500" fill="hold"/>
                                        <p:tgtEl>
                                          <p:spTgt spid="35"/>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36"/>
                                        </p:tgtEl>
                                        <p:attrNameLst>
                                          <p:attrName>style.visibility</p:attrName>
                                        </p:attrNameLst>
                                      </p:cBhvr>
                                      <p:to>
                                        <p:strVal val="visible"/>
                                      </p:to>
                                    </p:set>
                                    <p:anim calcmode="lin" valueType="num">
                                      <p:cBhvr additive="base">
                                        <p:cTn id="135" dur="500" fill="hold"/>
                                        <p:tgtEl>
                                          <p:spTgt spid="36"/>
                                        </p:tgtEl>
                                        <p:attrNameLst>
                                          <p:attrName>ppt_x</p:attrName>
                                        </p:attrNameLst>
                                      </p:cBhvr>
                                      <p:tavLst>
                                        <p:tav tm="0">
                                          <p:val>
                                            <p:strVal val="#ppt_x"/>
                                          </p:val>
                                        </p:tav>
                                        <p:tav tm="100000">
                                          <p:val>
                                            <p:strVal val="#ppt_x"/>
                                          </p:val>
                                        </p:tav>
                                      </p:tavLst>
                                    </p:anim>
                                    <p:anim calcmode="lin" valueType="num">
                                      <p:cBhvr additive="base">
                                        <p:cTn id="136" dur="500" fill="hold"/>
                                        <p:tgtEl>
                                          <p:spTgt spid="36"/>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37"/>
                                        </p:tgtEl>
                                        <p:attrNameLst>
                                          <p:attrName>style.visibility</p:attrName>
                                        </p:attrNameLst>
                                      </p:cBhvr>
                                      <p:to>
                                        <p:strVal val="visible"/>
                                      </p:to>
                                    </p:set>
                                    <p:anim calcmode="lin" valueType="num">
                                      <p:cBhvr additive="base">
                                        <p:cTn id="139" dur="500" fill="hold"/>
                                        <p:tgtEl>
                                          <p:spTgt spid="37"/>
                                        </p:tgtEl>
                                        <p:attrNameLst>
                                          <p:attrName>ppt_x</p:attrName>
                                        </p:attrNameLst>
                                      </p:cBhvr>
                                      <p:tavLst>
                                        <p:tav tm="0">
                                          <p:val>
                                            <p:strVal val="#ppt_x"/>
                                          </p:val>
                                        </p:tav>
                                        <p:tav tm="100000">
                                          <p:val>
                                            <p:strVal val="#ppt_x"/>
                                          </p:val>
                                        </p:tav>
                                      </p:tavLst>
                                    </p:anim>
                                    <p:anim calcmode="lin" valueType="num">
                                      <p:cBhvr additive="base">
                                        <p:cTn id="140" dur="500" fill="hold"/>
                                        <p:tgtEl>
                                          <p:spTgt spid="37"/>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38"/>
                                        </p:tgtEl>
                                        <p:attrNameLst>
                                          <p:attrName>style.visibility</p:attrName>
                                        </p:attrNameLst>
                                      </p:cBhvr>
                                      <p:to>
                                        <p:strVal val="visible"/>
                                      </p:to>
                                    </p:set>
                                    <p:anim calcmode="lin" valueType="num">
                                      <p:cBhvr additive="base">
                                        <p:cTn id="143" dur="500" fill="hold"/>
                                        <p:tgtEl>
                                          <p:spTgt spid="38"/>
                                        </p:tgtEl>
                                        <p:attrNameLst>
                                          <p:attrName>ppt_x</p:attrName>
                                        </p:attrNameLst>
                                      </p:cBhvr>
                                      <p:tavLst>
                                        <p:tav tm="0">
                                          <p:val>
                                            <p:strVal val="#ppt_x"/>
                                          </p:val>
                                        </p:tav>
                                        <p:tav tm="100000">
                                          <p:val>
                                            <p:strVal val="#ppt_x"/>
                                          </p:val>
                                        </p:tav>
                                      </p:tavLst>
                                    </p:anim>
                                    <p:anim calcmode="lin" valueType="num">
                                      <p:cBhvr additive="base">
                                        <p:cTn id="144" dur="500" fill="hold"/>
                                        <p:tgtEl>
                                          <p:spTgt spid="38"/>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39"/>
                                        </p:tgtEl>
                                        <p:attrNameLst>
                                          <p:attrName>style.visibility</p:attrName>
                                        </p:attrNameLst>
                                      </p:cBhvr>
                                      <p:to>
                                        <p:strVal val="visible"/>
                                      </p:to>
                                    </p:set>
                                    <p:anim calcmode="lin" valueType="num">
                                      <p:cBhvr additive="base">
                                        <p:cTn id="147" dur="500" fill="hold"/>
                                        <p:tgtEl>
                                          <p:spTgt spid="39"/>
                                        </p:tgtEl>
                                        <p:attrNameLst>
                                          <p:attrName>ppt_x</p:attrName>
                                        </p:attrNameLst>
                                      </p:cBhvr>
                                      <p:tavLst>
                                        <p:tav tm="0">
                                          <p:val>
                                            <p:strVal val="#ppt_x"/>
                                          </p:val>
                                        </p:tav>
                                        <p:tav tm="100000">
                                          <p:val>
                                            <p:strVal val="#ppt_x"/>
                                          </p:val>
                                        </p:tav>
                                      </p:tavLst>
                                    </p:anim>
                                    <p:anim calcmode="lin" valueType="num">
                                      <p:cBhvr additive="base">
                                        <p:cTn id="148" dur="500" fill="hold"/>
                                        <p:tgtEl>
                                          <p:spTgt spid="39"/>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nodePh="1">
                                  <p:stCondLst>
                                    <p:cond delay="0"/>
                                  </p:stCondLst>
                                  <p:endCondLst>
                                    <p:cond evt="begin" delay="0">
                                      <p:tn val="149"/>
                                    </p:cond>
                                  </p:endCondLst>
                                  <p:childTnLst>
                                    <p:set>
                                      <p:cBhvr>
                                        <p:cTn id="150" dur="1" fill="hold">
                                          <p:stCondLst>
                                            <p:cond delay="0"/>
                                          </p:stCondLst>
                                        </p:cTn>
                                        <p:tgtEl>
                                          <p:spTgt spid="40"/>
                                        </p:tgtEl>
                                        <p:attrNameLst>
                                          <p:attrName>style.visibility</p:attrName>
                                        </p:attrNameLst>
                                      </p:cBhvr>
                                      <p:to>
                                        <p:strVal val="visible"/>
                                      </p:to>
                                    </p:set>
                                    <p:anim calcmode="lin" valueType="num">
                                      <p:cBhvr additive="base">
                                        <p:cTn id="151" dur="500" fill="hold"/>
                                        <p:tgtEl>
                                          <p:spTgt spid="40"/>
                                        </p:tgtEl>
                                        <p:attrNameLst>
                                          <p:attrName>ppt_x</p:attrName>
                                        </p:attrNameLst>
                                      </p:cBhvr>
                                      <p:tavLst>
                                        <p:tav tm="0">
                                          <p:val>
                                            <p:strVal val="#ppt_x"/>
                                          </p:val>
                                        </p:tav>
                                        <p:tav tm="100000">
                                          <p:val>
                                            <p:strVal val="#ppt_x"/>
                                          </p:val>
                                        </p:tav>
                                      </p:tavLst>
                                    </p:anim>
                                    <p:anim calcmode="lin" valueType="num">
                                      <p:cBhvr additive="base">
                                        <p:cTn id="152" dur="500" fill="hold"/>
                                        <p:tgtEl>
                                          <p:spTgt spid="40"/>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nodePh="1">
                                  <p:stCondLst>
                                    <p:cond delay="0"/>
                                  </p:stCondLst>
                                  <p:endCondLst>
                                    <p:cond evt="begin" delay="0">
                                      <p:tn val="153"/>
                                    </p:cond>
                                  </p:endCondLst>
                                  <p:childTnLst>
                                    <p:set>
                                      <p:cBhvr>
                                        <p:cTn id="154" dur="1" fill="hold">
                                          <p:stCondLst>
                                            <p:cond delay="0"/>
                                          </p:stCondLst>
                                        </p:cTn>
                                        <p:tgtEl>
                                          <p:spTgt spid="41"/>
                                        </p:tgtEl>
                                        <p:attrNameLst>
                                          <p:attrName>style.visibility</p:attrName>
                                        </p:attrNameLst>
                                      </p:cBhvr>
                                      <p:to>
                                        <p:strVal val="visible"/>
                                      </p:to>
                                    </p:set>
                                    <p:anim calcmode="lin" valueType="num">
                                      <p:cBhvr additive="base">
                                        <p:cTn id="155" dur="500" fill="hold"/>
                                        <p:tgtEl>
                                          <p:spTgt spid="41"/>
                                        </p:tgtEl>
                                        <p:attrNameLst>
                                          <p:attrName>ppt_x</p:attrName>
                                        </p:attrNameLst>
                                      </p:cBhvr>
                                      <p:tavLst>
                                        <p:tav tm="0">
                                          <p:val>
                                            <p:strVal val="#ppt_x"/>
                                          </p:val>
                                        </p:tav>
                                        <p:tav tm="100000">
                                          <p:val>
                                            <p:strVal val="#ppt_x"/>
                                          </p:val>
                                        </p:tav>
                                      </p:tavLst>
                                    </p:anim>
                                    <p:anim calcmode="lin" valueType="num">
                                      <p:cBhvr additive="base">
                                        <p:cTn id="156" dur="500" fill="hold"/>
                                        <p:tgtEl>
                                          <p:spTgt spid="41"/>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42"/>
                                        </p:tgtEl>
                                        <p:attrNameLst>
                                          <p:attrName>style.visibility</p:attrName>
                                        </p:attrNameLst>
                                      </p:cBhvr>
                                      <p:to>
                                        <p:strVal val="visible"/>
                                      </p:to>
                                    </p:set>
                                    <p:anim calcmode="lin" valueType="num">
                                      <p:cBhvr additive="base">
                                        <p:cTn id="159" dur="500" fill="hold"/>
                                        <p:tgtEl>
                                          <p:spTgt spid="42"/>
                                        </p:tgtEl>
                                        <p:attrNameLst>
                                          <p:attrName>ppt_x</p:attrName>
                                        </p:attrNameLst>
                                      </p:cBhvr>
                                      <p:tavLst>
                                        <p:tav tm="0">
                                          <p:val>
                                            <p:strVal val="#ppt_x"/>
                                          </p:val>
                                        </p:tav>
                                        <p:tav tm="100000">
                                          <p:val>
                                            <p:strVal val="#ppt_x"/>
                                          </p:val>
                                        </p:tav>
                                      </p:tavLst>
                                    </p:anim>
                                    <p:anim calcmode="lin" valueType="num">
                                      <p:cBhvr additive="base">
                                        <p:cTn id="160" dur="500" fill="hold"/>
                                        <p:tgtEl>
                                          <p:spTgt spid="42"/>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43"/>
                                        </p:tgtEl>
                                        <p:attrNameLst>
                                          <p:attrName>style.visibility</p:attrName>
                                        </p:attrNameLst>
                                      </p:cBhvr>
                                      <p:to>
                                        <p:strVal val="visible"/>
                                      </p:to>
                                    </p:set>
                                    <p:anim calcmode="lin" valueType="num">
                                      <p:cBhvr additive="base">
                                        <p:cTn id="163" dur="500" fill="hold"/>
                                        <p:tgtEl>
                                          <p:spTgt spid="43"/>
                                        </p:tgtEl>
                                        <p:attrNameLst>
                                          <p:attrName>ppt_x</p:attrName>
                                        </p:attrNameLst>
                                      </p:cBhvr>
                                      <p:tavLst>
                                        <p:tav tm="0">
                                          <p:val>
                                            <p:strVal val="#ppt_x"/>
                                          </p:val>
                                        </p:tav>
                                        <p:tav tm="100000">
                                          <p:val>
                                            <p:strVal val="#ppt_x"/>
                                          </p:val>
                                        </p:tav>
                                      </p:tavLst>
                                    </p:anim>
                                    <p:anim calcmode="lin" valueType="num">
                                      <p:cBhvr additive="base">
                                        <p:cTn id="164" dur="500" fill="hold"/>
                                        <p:tgtEl>
                                          <p:spTgt spid="43"/>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44"/>
                                        </p:tgtEl>
                                        <p:attrNameLst>
                                          <p:attrName>style.visibility</p:attrName>
                                        </p:attrNameLst>
                                      </p:cBhvr>
                                      <p:to>
                                        <p:strVal val="visible"/>
                                      </p:to>
                                    </p:set>
                                    <p:anim calcmode="lin" valueType="num">
                                      <p:cBhvr additive="base">
                                        <p:cTn id="167" dur="500" fill="hold"/>
                                        <p:tgtEl>
                                          <p:spTgt spid="44"/>
                                        </p:tgtEl>
                                        <p:attrNameLst>
                                          <p:attrName>ppt_x</p:attrName>
                                        </p:attrNameLst>
                                      </p:cBhvr>
                                      <p:tavLst>
                                        <p:tav tm="0">
                                          <p:val>
                                            <p:strVal val="#ppt_x"/>
                                          </p:val>
                                        </p:tav>
                                        <p:tav tm="100000">
                                          <p:val>
                                            <p:strVal val="#ppt_x"/>
                                          </p:val>
                                        </p:tav>
                                      </p:tavLst>
                                    </p:anim>
                                    <p:anim calcmode="lin" valueType="num">
                                      <p:cBhvr additive="base">
                                        <p:cTn id="168" dur="500" fill="hold"/>
                                        <p:tgtEl>
                                          <p:spTgt spid="44"/>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45"/>
                                        </p:tgtEl>
                                        <p:attrNameLst>
                                          <p:attrName>style.visibility</p:attrName>
                                        </p:attrNameLst>
                                      </p:cBhvr>
                                      <p:to>
                                        <p:strVal val="visible"/>
                                      </p:to>
                                    </p:set>
                                    <p:anim calcmode="lin" valueType="num">
                                      <p:cBhvr additive="base">
                                        <p:cTn id="171" dur="500" fill="hold"/>
                                        <p:tgtEl>
                                          <p:spTgt spid="45"/>
                                        </p:tgtEl>
                                        <p:attrNameLst>
                                          <p:attrName>ppt_x</p:attrName>
                                        </p:attrNameLst>
                                      </p:cBhvr>
                                      <p:tavLst>
                                        <p:tav tm="0">
                                          <p:val>
                                            <p:strVal val="#ppt_x"/>
                                          </p:val>
                                        </p:tav>
                                        <p:tav tm="100000">
                                          <p:val>
                                            <p:strVal val="#ppt_x"/>
                                          </p:val>
                                        </p:tav>
                                      </p:tavLst>
                                    </p:anim>
                                    <p:anim calcmode="lin" valueType="num">
                                      <p:cBhvr additive="base">
                                        <p:cTn id="172" dur="500" fill="hold"/>
                                        <p:tgtEl>
                                          <p:spTgt spid="45"/>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46"/>
                                        </p:tgtEl>
                                        <p:attrNameLst>
                                          <p:attrName>style.visibility</p:attrName>
                                        </p:attrNameLst>
                                      </p:cBhvr>
                                      <p:to>
                                        <p:strVal val="visible"/>
                                      </p:to>
                                    </p:set>
                                    <p:anim calcmode="lin" valueType="num">
                                      <p:cBhvr additive="base">
                                        <p:cTn id="175" dur="500" fill="hold"/>
                                        <p:tgtEl>
                                          <p:spTgt spid="46"/>
                                        </p:tgtEl>
                                        <p:attrNameLst>
                                          <p:attrName>ppt_x</p:attrName>
                                        </p:attrNameLst>
                                      </p:cBhvr>
                                      <p:tavLst>
                                        <p:tav tm="0">
                                          <p:val>
                                            <p:strVal val="#ppt_x"/>
                                          </p:val>
                                        </p:tav>
                                        <p:tav tm="100000">
                                          <p:val>
                                            <p:strVal val="#ppt_x"/>
                                          </p:val>
                                        </p:tav>
                                      </p:tavLst>
                                    </p:anim>
                                    <p:anim calcmode="lin" valueType="num">
                                      <p:cBhvr additive="base">
                                        <p:cTn id="176" dur="500" fill="hold"/>
                                        <p:tgtEl>
                                          <p:spTgt spid="46"/>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47"/>
                                        </p:tgtEl>
                                        <p:attrNameLst>
                                          <p:attrName>style.visibility</p:attrName>
                                        </p:attrNameLst>
                                      </p:cBhvr>
                                      <p:to>
                                        <p:strVal val="visible"/>
                                      </p:to>
                                    </p:set>
                                    <p:anim calcmode="lin" valueType="num">
                                      <p:cBhvr additive="base">
                                        <p:cTn id="179" dur="500" fill="hold"/>
                                        <p:tgtEl>
                                          <p:spTgt spid="47"/>
                                        </p:tgtEl>
                                        <p:attrNameLst>
                                          <p:attrName>ppt_x</p:attrName>
                                        </p:attrNameLst>
                                      </p:cBhvr>
                                      <p:tavLst>
                                        <p:tav tm="0">
                                          <p:val>
                                            <p:strVal val="#ppt_x"/>
                                          </p:val>
                                        </p:tav>
                                        <p:tav tm="100000">
                                          <p:val>
                                            <p:strVal val="#ppt_x"/>
                                          </p:val>
                                        </p:tav>
                                      </p:tavLst>
                                    </p:anim>
                                    <p:anim calcmode="lin" valueType="num">
                                      <p:cBhvr additive="base">
                                        <p:cTn id="180" dur="500" fill="hold"/>
                                        <p:tgtEl>
                                          <p:spTgt spid="47"/>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48"/>
                                        </p:tgtEl>
                                        <p:attrNameLst>
                                          <p:attrName>style.visibility</p:attrName>
                                        </p:attrNameLst>
                                      </p:cBhvr>
                                      <p:to>
                                        <p:strVal val="visible"/>
                                      </p:to>
                                    </p:set>
                                    <p:anim calcmode="lin" valueType="num">
                                      <p:cBhvr additive="base">
                                        <p:cTn id="183" dur="500" fill="hold"/>
                                        <p:tgtEl>
                                          <p:spTgt spid="48"/>
                                        </p:tgtEl>
                                        <p:attrNameLst>
                                          <p:attrName>ppt_x</p:attrName>
                                        </p:attrNameLst>
                                      </p:cBhvr>
                                      <p:tavLst>
                                        <p:tav tm="0">
                                          <p:val>
                                            <p:strVal val="#ppt_x"/>
                                          </p:val>
                                        </p:tav>
                                        <p:tav tm="100000">
                                          <p:val>
                                            <p:strVal val="#ppt_x"/>
                                          </p:val>
                                        </p:tav>
                                      </p:tavLst>
                                    </p:anim>
                                    <p:anim calcmode="lin" valueType="num">
                                      <p:cBhvr additive="base">
                                        <p:cTn id="184" dur="500" fill="hold"/>
                                        <p:tgtEl>
                                          <p:spTgt spid="48"/>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49"/>
                                        </p:tgtEl>
                                        <p:attrNameLst>
                                          <p:attrName>style.visibility</p:attrName>
                                        </p:attrNameLst>
                                      </p:cBhvr>
                                      <p:to>
                                        <p:strVal val="visible"/>
                                      </p:to>
                                    </p:set>
                                    <p:anim calcmode="lin" valueType="num">
                                      <p:cBhvr additive="base">
                                        <p:cTn id="187" dur="500" fill="hold"/>
                                        <p:tgtEl>
                                          <p:spTgt spid="49"/>
                                        </p:tgtEl>
                                        <p:attrNameLst>
                                          <p:attrName>ppt_x</p:attrName>
                                        </p:attrNameLst>
                                      </p:cBhvr>
                                      <p:tavLst>
                                        <p:tav tm="0">
                                          <p:val>
                                            <p:strVal val="#ppt_x"/>
                                          </p:val>
                                        </p:tav>
                                        <p:tav tm="100000">
                                          <p:val>
                                            <p:strVal val="#ppt_x"/>
                                          </p:val>
                                        </p:tav>
                                      </p:tavLst>
                                    </p:anim>
                                    <p:anim calcmode="lin" valueType="num">
                                      <p:cBhvr additive="base">
                                        <p:cTn id="188" dur="500" fill="hold"/>
                                        <p:tgtEl>
                                          <p:spTgt spid="49"/>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50"/>
                                        </p:tgtEl>
                                        <p:attrNameLst>
                                          <p:attrName>style.visibility</p:attrName>
                                        </p:attrNameLst>
                                      </p:cBhvr>
                                      <p:to>
                                        <p:strVal val="visible"/>
                                      </p:to>
                                    </p:set>
                                    <p:anim calcmode="lin" valueType="num">
                                      <p:cBhvr additive="base">
                                        <p:cTn id="191" dur="500" fill="hold"/>
                                        <p:tgtEl>
                                          <p:spTgt spid="50"/>
                                        </p:tgtEl>
                                        <p:attrNameLst>
                                          <p:attrName>ppt_x</p:attrName>
                                        </p:attrNameLst>
                                      </p:cBhvr>
                                      <p:tavLst>
                                        <p:tav tm="0">
                                          <p:val>
                                            <p:strVal val="#ppt_x"/>
                                          </p:val>
                                        </p:tav>
                                        <p:tav tm="100000">
                                          <p:val>
                                            <p:strVal val="#ppt_x"/>
                                          </p:val>
                                        </p:tav>
                                      </p:tavLst>
                                    </p:anim>
                                    <p:anim calcmode="lin" valueType="num">
                                      <p:cBhvr additive="base">
                                        <p:cTn id="192" dur="500" fill="hold"/>
                                        <p:tgtEl>
                                          <p:spTgt spid="50"/>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51"/>
                                        </p:tgtEl>
                                        <p:attrNameLst>
                                          <p:attrName>style.visibility</p:attrName>
                                        </p:attrNameLst>
                                      </p:cBhvr>
                                      <p:to>
                                        <p:strVal val="visible"/>
                                      </p:to>
                                    </p:set>
                                    <p:anim calcmode="lin" valueType="num">
                                      <p:cBhvr additive="base">
                                        <p:cTn id="195" dur="500" fill="hold"/>
                                        <p:tgtEl>
                                          <p:spTgt spid="51"/>
                                        </p:tgtEl>
                                        <p:attrNameLst>
                                          <p:attrName>ppt_x</p:attrName>
                                        </p:attrNameLst>
                                      </p:cBhvr>
                                      <p:tavLst>
                                        <p:tav tm="0">
                                          <p:val>
                                            <p:strVal val="#ppt_x"/>
                                          </p:val>
                                        </p:tav>
                                        <p:tav tm="100000">
                                          <p:val>
                                            <p:strVal val="#ppt_x"/>
                                          </p:val>
                                        </p:tav>
                                      </p:tavLst>
                                    </p:anim>
                                    <p:anim calcmode="lin" valueType="num">
                                      <p:cBhvr additive="base">
                                        <p:cTn id="196" dur="500" fill="hold"/>
                                        <p:tgtEl>
                                          <p:spTgt spid="51"/>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52"/>
                                        </p:tgtEl>
                                        <p:attrNameLst>
                                          <p:attrName>style.visibility</p:attrName>
                                        </p:attrNameLst>
                                      </p:cBhvr>
                                      <p:to>
                                        <p:strVal val="visible"/>
                                      </p:to>
                                    </p:set>
                                    <p:anim calcmode="lin" valueType="num">
                                      <p:cBhvr additive="base">
                                        <p:cTn id="199" dur="500" fill="hold"/>
                                        <p:tgtEl>
                                          <p:spTgt spid="52"/>
                                        </p:tgtEl>
                                        <p:attrNameLst>
                                          <p:attrName>ppt_x</p:attrName>
                                        </p:attrNameLst>
                                      </p:cBhvr>
                                      <p:tavLst>
                                        <p:tav tm="0">
                                          <p:val>
                                            <p:strVal val="#ppt_x"/>
                                          </p:val>
                                        </p:tav>
                                        <p:tav tm="100000">
                                          <p:val>
                                            <p:strVal val="#ppt_x"/>
                                          </p:val>
                                        </p:tav>
                                      </p:tavLst>
                                    </p:anim>
                                    <p:anim calcmode="lin" valueType="num">
                                      <p:cBhvr additive="base">
                                        <p:cTn id="200" dur="500" fill="hold"/>
                                        <p:tgtEl>
                                          <p:spTgt spid="52"/>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nodePh="1">
                                  <p:stCondLst>
                                    <p:cond delay="0"/>
                                  </p:stCondLst>
                                  <p:endCondLst>
                                    <p:cond evt="begin" delay="0">
                                      <p:tn val="201"/>
                                    </p:cond>
                                  </p:endCondLst>
                                  <p:childTnLst>
                                    <p:set>
                                      <p:cBhvr>
                                        <p:cTn id="202" dur="1" fill="hold">
                                          <p:stCondLst>
                                            <p:cond delay="0"/>
                                          </p:stCondLst>
                                        </p:cTn>
                                        <p:tgtEl>
                                          <p:spTgt spid="65"/>
                                        </p:tgtEl>
                                        <p:attrNameLst>
                                          <p:attrName>style.visibility</p:attrName>
                                        </p:attrNameLst>
                                      </p:cBhvr>
                                      <p:to>
                                        <p:strVal val="visible"/>
                                      </p:to>
                                    </p:set>
                                    <p:anim calcmode="lin" valueType="num">
                                      <p:cBhvr additive="base">
                                        <p:cTn id="203" dur="500" fill="hold"/>
                                        <p:tgtEl>
                                          <p:spTgt spid="65"/>
                                        </p:tgtEl>
                                        <p:attrNameLst>
                                          <p:attrName>ppt_x</p:attrName>
                                        </p:attrNameLst>
                                      </p:cBhvr>
                                      <p:tavLst>
                                        <p:tav tm="0">
                                          <p:val>
                                            <p:strVal val="#ppt_x"/>
                                          </p:val>
                                        </p:tav>
                                        <p:tav tm="100000">
                                          <p:val>
                                            <p:strVal val="#ppt_x"/>
                                          </p:val>
                                        </p:tav>
                                      </p:tavLst>
                                    </p:anim>
                                    <p:anim calcmode="lin" valueType="num">
                                      <p:cBhvr additive="base">
                                        <p:cTn id="204" dur="500" fill="hold"/>
                                        <p:tgtEl>
                                          <p:spTgt spid="65"/>
                                        </p:tgtEl>
                                        <p:attrNameLst>
                                          <p:attrName>ppt_y</p:attrName>
                                        </p:attrNameLst>
                                      </p:cBhvr>
                                      <p:tavLst>
                                        <p:tav tm="0">
                                          <p:val>
                                            <p:strVal val="1+#ppt_h/2"/>
                                          </p:val>
                                        </p:tav>
                                        <p:tav tm="100000">
                                          <p:val>
                                            <p:strVal val="#ppt_y"/>
                                          </p:val>
                                        </p:tav>
                                      </p:tavLst>
                                    </p:anim>
                                  </p:childTnLst>
                                </p:cTn>
                              </p:par>
                              <p:par>
                                <p:cTn id="205" presetID="2" presetClass="entr" presetSubtype="4" fill="hold" grpId="0" nodeType="withEffect">
                                  <p:stCondLst>
                                    <p:cond delay="0"/>
                                  </p:stCondLst>
                                  <p:childTnLst>
                                    <p:set>
                                      <p:cBhvr>
                                        <p:cTn id="206" dur="1" fill="hold">
                                          <p:stCondLst>
                                            <p:cond delay="0"/>
                                          </p:stCondLst>
                                        </p:cTn>
                                        <p:tgtEl>
                                          <p:spTgt spid="70"/>
                                        </p:tgtEl>
                                        <p:attrNameLst>
                                          <p:attrName>style.visibility</p:attrName>
                                        </p:attrNameLst>
                                      </p:cBhvr>
                                      <p:to>
                                        <p:strVal val="visible"/>
                                      </p:to>
                                    </p:set>
                                    <p:anim calcmode="lin" valueType="num">
                                      <p:cBhvr additive="base">
                                        <p:cTn id="207" dur="500" fill="hold"/>
                                        <p:tgtEl>
                                          <p:spTgt spid="70"/>
                                        </p:tgtEl>
                                        <p:attrNameLst>
                                          <p:attrName>ppt_x</p:attrName>
                                        </p:attrNameLst>
                                      </p:cBhvr>
                                      <p:tavLst>
                                        <p:tav tm="0">
                                          <p:val>
                                            <p:strVal val="#ppt_x"/>
                                          </p:val>
                                        </p:tav>
                                        <p:tav tm="100000">
                                          <p:val>
                                            <p:strVal val="#ppt_x"/>
                                          </p:val>
                                        </p:tav>
                                      </p:tavLst>
                                    </p:anim>
                                    <p:anim calcmode="lin" valueType="num">
                                      <p:cBhvr additive="base">
                                        <p:cTn id="208" dur="500" fill="hold"/>
                                        <p:tgtEl>
                                          <p:spTgt spid="70"/>
                                        </p:tgtEl>
                                        <p:attrNameLst>
                                          <p:attrName>ppt_y</p:attrName>
                                        </p:attrNameLst>
                                      </p:cBhvr>
                                      <p:tavLst>
                                        <p:tav tm="0">
                                          <p:val>
                                            <p:strVal val="1+#ppt_h/2"/>
                                          </p:val>
                                        </p:tav>
                                        <p:tav tm="100000">
                                          <p:val>
                                            <p:strVal val="#ppt_y"/>
                                          </p:val>
                                        </p:tav>
                                      </p:tavLst>
                                    </p:anim>
                                  </p:childTnLst>
                                </p:cTn>
                              </p:par>
                              <p:par>
                                <p:cTn id="209" presetID="2" presetClass="entr" presetSubtype="4" fill="hold" grpId="0" nodeType="withEffect">
                                  <p:stCondLst>
                                    <p:cond delay="0"/>
                                  </p:stCondLst>
                                  <p:childTnLst>
                                    <p:set>
                                      <p:cBhvr>
                                        <p:cTn id="210" dur="1" fill="hold">
                                          <p:stCondLst>
                                            <p:cond delay="0"/>
                                          </p:stCondLst>
                                        </p:cTn>
                                        <p:tgtEl>
                                          <p:spTgt spid="71"/>
                                        </p:tgtEl>
                                        <p:attrNameLst>
                                          <p:attrName>style.visibility</p:attrName>
                                        </p:attrNameLst>
                                      </p:cBhvr>
                                      <p:to>
                                        <p:strVal val="visible"/>
                                      </p:to>
                                    </p:set>
                                    <p:anim calcmode="lin" valueType="num">
                                      <p:cBhvr additive="base">
                                        <p:cTn id="211" dur="500" fill="hold"/>
                                        <p:tgtEl>
                                          <p:spTgt spid="71"/>
                                        </p:tgtEl>
                                        <p:attrNameLst>
                                          <p:attrName>ppt_x</p:attrName>
                                        </p:attrNameLst>
                                      </p:cBhvr>
                                      <p:tavLst>
                                        <p:tav tm="0">
                                          <p:val>
                                            <p:strVal val="#ppt_x"/>
                                          </p:val>
                                        </p:tav>
                                        <p:tav tm="100000">
                                          <p:val>
                                            <p:strVal val="#ppt_x"/>
                                          </p:val>
                                        </p:tav>
                                      </p:tavLst>
                                    </p:anim>
                                    <p:anim calcmode="lin" valueType="num">
                                      <p:cBhvr additive="base">
                                        <p:cTn id="212" dur="500" fill="hold"/>
                                        <p:tgtEl>
                                          <p:spTgt spid="71"/>
                                        </p:tgtEl>
                                        <p:attrNameLst>
                                          <p:attrName>ppt_y</p:attrName>
                                        </p:attrNameLst>
                                      </p:cBhvr>
                                      <p:tavLst>
                                        <p:tav tm="0">
                                          <p:val>
                                            <p:strVal val="1+#ppt_h/2"/>
                                          </p:val>
                                        </p:tav>
                                        <p:tav tm="100000">
                                          <p:val>
                                            <p:strVal val="#ppt_y"/>
                                          </p:val>
                                        </p:tav>
                                      </p:tavLst>
                                    </p:anim>
                                  </p:childTnLst>
                                </p:cTn>
                              </p:par>
                              <p:par>
                                <p:cTn id="213" presetID="2" presetClass="entr" presetSubtype="4" fill="hold" grpId="0" nodeType="withEffect">
                                  <p:stCondLst>
                                    <p:cond delay="0"/>
                                  </p:stCondLst>
                                  <p:childTnLst>
                                    <p:set>
                                      <p:cBhvr>
                                        <p:cTn id="214" dur="1" fill="hold">
                                          <p:stCondLst>
                                            <p:cond delay="0"/>
                                          </p:stCondLst>
                                        </p:cTn>
                                        <p:tgtEl>
                                          <p:spTgt spid="72"/>
                                        </p:tgtEl>
                                        <p:attrNameLst>
                                          <p:attrName>style.visibility</p:attrName>
                                        </p:attrNameLst>
                                      </p:cBhvr>
                                      <p:to>
                                        <p:strVal val="visible"/>
                                      </p:to>
                                    </p:set>
                                    <p:anim calcmode="lin" valueType="num">
                                      <p:cBhvr additive="base">
                                        <p:cTn id="215" dur="500" fill="hold"/>
                                        <p:tgtEl>
                                          <p:spTgt spid="72"/>
                                        </p:tgtEl>
                                        <p:attrNameLst>
                                          <p:attrName>ppt_x</p:attrName>
                                        </p:attrNameLst>
                                      </p:cBhvr>
                                      <p:tavLst>
                                        <p:tav tm="0">
                                          <p:val>
                                            <p:strVal val="#ppt_x"/>
                                          </p:val>
                                        </p:tav>
                                        <p:tav tm="100000">
                                          <p:val>
                                            <p:strVal val="#ppt_x"/>
                                          </p:val>
                                        </p:tav>
                                      </p:tavLst>
                                    </p:anim>
                                    <p:anim calcmode="lin" valueType="num">
                                      <p:cBhvr additive="base">
                                        <p:cTn id="216" dur="500" fill="hold"/>
                                        <p:tgtEl>
                                          <p:spTgt spid="72"/>
                                        </p:tgtEl>
                                        <p:attrNameLst>
                                          <p:attrName>ppt_y</p:attrName>
                                        </p:attrNameLst>
                                      </p:cBhvr>
                                      <p:tavLst>
                                        <p:tav tm="0">
                                          <p:val>
                                            <p:strVal val="1+#ppt_h/2"/>
                                          </p:val>
                                        </p:tav>
                                        <p:tav tm="100000">
                                          <p:val>
                                            <p:strVal val="#ppt_y"/>
                                          </p:val>
                                        </p:tav>
                                      </p:tavLst>
                                    </p:anim>
                                  </p:childTnLst>
                                </p:cTn>
                              </p:par>
                              <p:par>
                                <p:cTn id="217" presetID="2" presetClass="entr" presetSubtype="4" fill="hold" grpId="0" nodeType="withEffect">
                                  <p:stCondLst>
                                    <p:cond delay="0"/>
                                  </p:stCondLst>
                                  <p:childTnLst>
                                    <p:set>
                                      <p:cBhvr>
                                        <p:cTn id="218" dur="1" fill="hold">
                                          <p:stCondLst>
                                            <p:cond delay="0"/>
                                          </p:stCondLst>
                                        </p:cTn>
                                        <p:tgtEl>
                                          <p:spTgt spid="73"/>
                                        </p:tgtEl>
                                        <p:attrNameLst>
                                          <p:attrName>style.visibility</p:attrName>
                                        </p:attrNameLst>
                                      </p:cBhvr>
                                      <p:to>
                                        <p:strVal val="visible"/>
                                      </p:to>
                                    </p:set>
                                    <p:anim calcmode="lin" valueType="num">
                                      <p:cBhvr additive="base">
                                        <p:cTn id="219" dur="500" fill="hold"/>
                                        <p:tgtEl>
                                          <p:spTgt spid="73"/>
                                        </p:tgtEl>
                                        <p:attrNameLst>
                                          <p:attrName>ppt_x</p:attrName>
                                        </p:attrNameLst>
                                      </p:cBhvr>
                                      <p:tavLst>
                                        <p:tav tm="0">
                                          <p:val>
                                            <p:strVal val="#ppt_x"/>
                                          </p:val>
                                        </p:tav>
                                        <p:tav tm="100000">
                                          <p:val>
                                            <p:strVal val="#ppt_x"/>
                                          </p:val>
                                        </p:tav>
                                      </p:tavLst>
                                    </p:anim>
                                    <p:anim calcmode="lin" valueType="num">
                                      <p:cBhvr additive="base">
                                        <p:cTn id="220" dur="500" fill="hold"/>
                                        <p:tgtEl>
                                          <p:spTgt spid="73"/>
                                        </p:tgtEl>
                                        <p:attrNameLst>
                                          <p:attrName>ppt_y</p:attrName>
                                        </p:attrNameLst>
                                      </p:cBhvr>
                                      <p:tavLst>
                                        <p:tav tm="0">
                                          <p:val>
                                            <p:strVal val="1+#ppt_h/2"/>
                                          </p:val>
                                        </p:tav>
                                        <p:tav tm="100000">
                                          <p:val>
                                            <p:strVal val="#ppt_y"/>
                                          </p:val>
                                        </p:tav>
                                      </p:tavLst>
                                    </p:anim>
                                  </p:childTnLst>
                                </p:cTn>
                              </p:par>
                              <p:par>
                                <p:cTn id="221" presetID="2" presetClass="entr" presetSubtype="4" fill="hold" grpId="0" nodeType="withEffect">
                                  <p:stCondLst>
                                    <p:cond delay="0"/>
                                  </p:stCondLst>
                                  <p:childTnLst>
                                    <p:set>
                                      <p:cBhvr>
                                        <p:cTn id="222" dur="1" fill="hold">
                                          <p:stCondLst>
                                            <p:cond delay="0"/>
                                          </p:stCondLst>
                                        </p:cTn>
                                        <p:tgtEl>
                                          <p:spTgt spid="74"/>
                                        </p:tgtEl>
                                        <p:attrNameLst>
                                          <p:attrName>style.visibility</p:attrName>
                                        </p:attrNameLst>
                                      </p:cBhvr>
                                      <p:to>
                                        <p:strVal val="visible"/>
                                      </p:to>
                                    </p:set>
                                    <p:anim calcmode="lin" valueType="num">
                                      <p:cBhvr additive="base">
                                        <p:cTn id="223" dur="500" fill="hold"/>
                                        <p:tgtEl>
                                          <p:spTgt spid="74"/>
                                        </p:tgtEl>
                                        <p:attrNameLst>
                                          <p:attrName>ppt_x</p:attrName>
                                        </p:attrNameLst>
                                      </p:cBhvr>
                                      <p:tavLst>
                                        <p:tav tm="0">
                                          <p:val>
                                            <p:strVal val="#ppt_x"/>
                                          </p:val>
                                        </p:tav>
                                        <p:tav tm="100000">
                                          <p:val>
                                            <p:strVal val="#ppt_x"/>
                                          </p:val>
                                        </p:tav>
                                      </p:tavLst>
                                    </p:anim>
                                    <p:anim calcmode="lin" valueType="num">
                                      <p:cBhvr additive="base">
                                        <p:cTn id="224" dur="500" fill="hold"/>
                                        <p:tgtEl>
                                          <p:spTgt spid="74"/>
                                        </p:tgtEl>
                                        <p:attrNameLst>
                                          <p:attrName>ppt_y</p:attrName>
                                        </p:attrNameLst>
                                      </p:cBhvr>
                                      <p:tavLst>
                                        <p:tav tm="0">
                                          <p:val>
                                            <p:strVal val="1+#ppt_h/2"/>
                                          </p:val>
                                        </p:tav>
                                        <p:tav tm="100000">
                                          <p:val>
                                            <p:strVal val="#ppt_y"/>
                                          </p:val>
                                        </p:tav>
                                      </p:tavLst>
                                    </p:anim>
                                  </p:childTnLst>
                                </p:cTn>
                              </p:par>
                              <p:par>
                                <p:cTn id="225" presetID="2" presetClass="entr" presetSubtype="4" fill="hold" grpId="0" nodeType="withEffect">
                                  <p:stCondLst>
                                    <p:cond delay="0"/>
                                  </p:stCondLst>
                                  <p:childTnLst>
                                    <p:set>
                                      <p:cBhvr>
                                        <p:cTn id="226" dur="1" fill="hold">
                                          <p:stCondLst>
                                            <p:cond delay="0"/>
                                          </p:stCondLst>
                                        </p:cTn>
                                        <p:tgtEl>
                                          <p:spTgt spid="75"/>
                                        </p:tgtEl>
                                        <p:attrNameLst>
                                          <p:attrName>style.visibility</p:attrName>
                                        </p:attrNameLst>
                                      </p:cBhvr>
                                      <p:to>
                                        <p:strVal val="visible"/>
                                      </p:to>
                                    </p:set>
                                    <p:anim calcmode="lin" valueType="num">
                                      <p:cBhvr additive="base">
                                        <p:cTn id="227" dur="500" fill="hold"/>
                                        <p:tgtEl>
                                          <p:spTgt spid="75"/>
                                        </p:tgtEl>
                                        <p:attrNameLst>
                                          <p:attrName>ppt_x</p:attrName>
                                        </p:attrNameLst>
                                      </p:cBhvr>
                                      <p:tavLst>
                                        <p:tav tm="0">
                                          <p:val>
                                            <p:strVal val="#ppt_x"/>
                                          </p:val>
                                        </p:tav>
                                        <p:tav tm="100000">
                                          <p:val>
                                            <p:strVal val="#ppt_x"/>
                                          </p:val>
                                        </p:tav>
                                      </p:tavLst>
                                    </p:anim>
                                    <p:anim calcmode="lin" valueType="num">
                                      <p:cBhvr additive="base">
                                        <p:cTn id="228" dur="500" fill="hold"/>
                                        <p:tgtEl>
                                          <p:spTgt spid="75"/>
                                        </p:tgtEl>
                                        <p:attrNameLst>
                                          <p:attrName>ppt_y</p:attrName>
                                        </p:attrNameLst>
                                      </p:cBhvr>
                                      <p:tavLst>
                                        <p:tav tm="0">
                                          <p:val>
                                            <p:strVal val="1+#ppt_h/2"/>
                                          </p:val>
                                        </p:tav>
                                        <p:tav tm="100000">
                                          <p:val>
                                            <p:strVal val="#ppt_y"/>
                                          </p:val>
                                        </p:tav>
                                      </p:tavLst>
                                    </p:anim>
                                  </p:childTnLst>
                                </p:cTn>
                              </p:par>
                              <p:par>
                                <p:cTn id="229" presetID="2" presetClass="entr" presetSubtype="4" fill="hold" grpId="0" nodeType="withEffect">
                                  <p:stCondLst>
                                    <p:cond delay="0"/>
                                  </p:stCondLst>
                                  <p:childTnLst>
                                    <p:set>
                                      <p:cBhvr>
                                        <p:cTn id="230" dur="1" fill="hold">
                                          <p:stCondLst>
                                            <p:cond delay="0"/>
                                          </p:stCondLst>
                                        </p:cTn>
                                        <p:tgtEl>
                                          <p:spTgt spid="76"/>
                                        </p:tgtEl>
                                        <p:attrNameLst>
                                          <p:attrName>style.visibility</p:attrName>
                                        </p:attrNameLst>
                                      </p:cBhvr>
                                      <p:to>
                                        <p:strVal val="visible"/>
                                      </p:to>
                                    </p:set>
                                    <p:anim calcmode="lin" valueType="num">
                                      <p:cBhvr additive="base">
                                        <p:cTn id="231" dur="500" fill="hold"/>
                                        <p:tgtEl>
                                          <p:spTgt spid="76"/>
                                        </p:tgtEl>
                                        <p:attrNameLst>
                                          <p:attrName>ppt_x</p:attrName>
                                        </p:attrNameLst>
                                      </p:cBhvr>
                                      <p:tavLst>
                                        <p:tav tm="0">
                                          <p:val>
                                            <p:strVal val="#ppt_x"/>
                                          </p:val>
                                        </p:tav>
                                        <p:tav tm="100000">
                                          <p:val>
                                            <p:strVal val="#ppt_x"/>
                                          </p:val>
                                        </p:tav>
                                      </p:tavLst>
                                    </p:anim>
                                    <p:anim calcmode="lin" valueType="num">
                                      <p:cBhvr additive="base">
                                        <p:cTn id="232" dur="500" fill="hold"/>
                                        <p:tgtEl>
                                          <p:spTgt spid="76"/>
                                        </p:tgtEl>
                                        <p:attrNameLst>
                                          <p:attrName>ppt_y</p:attrName>
                                        </p:attrNameLst>
                                      </p:cBhvr>
                                      <p:tavLst>
                                        <p:tav tm="0">
                                          <p:val>
                                            <p:strVal val="1+#ppt_h/2"/>
                                          </p:val>
                                        </p:tav>
                                        <p:tav tm="100000">
                                          <p:val>
                                            <p:strVal val="#ppt_y"/>
                                          </p:val>
                                        </p:tav>
                                      </p:tavLst>
                                    </p:anim>
                                  </p:childTnLst>
                                </p:cTn>
                              </p:par>
                              <p:par>
                                <p:cTn id="233" presetID="2" presetClass="entr" presetSubtype="4" fill="hold" grpId="0" nodeType="withEffect">
                                  <p:stCondLst>
                                    <p:cond delay="0"/>
                                  </p:stCondLst>
                                  <p:childTnLst>
                                    <p:set>
                                      <p:cBhvr>
                                        <p:cTn id="234" dur="1" fill="hold">
                                          <p:stCondLst>
                                            <p:cond delay="0"/>
                                          </p:stCondLst>
                                        </p:cTn>
                                        <p:tgtEl>
                                          <p:spTgt spid="77"/>
                                        </p:tgtEl>
                                        <p:attrNameLst>
                                          <p:attrName>style.visibility</p:attrName>
                                        </p:attrNameLst>
                                      </p:cBhvr>
                                      <p:to>
                                        <p:strVal val="visible"/>
                                      </p:to>
                                    </p:set>
                                    <p:anim calcmode="lin" valueType="num">
                                      <p:cBhvr additive="base">
                                        <p:cTn id="235" dur="500" fill="hold"/>
                                        <p:tgtEl>
                                          <p:spTgt spid="77"/>
                                        </p:tgtEl>
                                        <p:attrNameLst>
                                          <p:attrName>ppt_x</p:attrName>
                                        </p:attrNameLst>
                                      </p:cBhvr>
                                      <p:tavLst>
                                        <p:tav tm="0">
                                          <p:val>
                                            <p:strVal val="#ppt_x"/>
                                          </p:val>
                                        </p:tav>
                                        <p:tav tm="100000">
                                          <p:val>
                                            <p:strVal val="#ppt_x"/>
                                          </p:val>
                                        </p:tav>
                                      </p:tavLst>
                                    </p:anim>
                                    <p:anim calcmode="lin" valueType="num">
                                      <p:cBhvr additive="base">
                                        <p:cTn id="236" dur="500" fill="hold"/>
                                        <p:tgtEl>
                                          <p:spTgt spid="77"/>
                                        </p:tgtEl>
                                        <p:attrNameLst>
                                          <p:attrName>ppt_y</p:attrName>
                                        </p:attrNameLst>
                                      </p:cBhvr>
                                      <p:tavLst>
                                        <p:tav tm="0">
                                          <p:val>
                                            <p:strVal val="1+#ppt_h/2"/>
                                          </p:val>
                                        </p:tav>
                                        <p:tav tm="100000">
                                          <p:val>
                                            <p:strVal val="#ppt_y"/>
                                          </p:val>
                                        </p:tav>
                                      </p:tavLst>
                                    </p:anim>
                                  </p:childTnLst>
                                </p:cTn>
                              </p:par>
                              <p:par>
                                <p:cTn id="237" presetID="2" presetClass="entr" presetSubtype="4" fill="hold" grpId="0" nodeType="withEffect">
                                  <p:stCondLst>
                                    <p:cond delay="0"/>
                                  </p:stCondLst>
                                  <p:childTnLst>
                                    <p:set>
                                      <p:cBhvr>
                                        <p:cTn id="238" dur="1" fill="hold">
                                          <p:stCondLst>
                                            <p:cond delay="0"/>
                                          </p:stCondLst>
                                        </p:cTn>
                                        <p:tgtEl>
                                          <p:spTgt spid="80"/>
                                        </p:tgtEl>
                                        <p:attrNameLst>
                                          <p:attrName>style.visibility</p:attrName>
                                        </p:attrNameLst>
                                      </p:cBhvr>
                                      <p:to>
                                        <p:strVal val="visible"/>
                                      </p:to>
                                    </p:set>
                                    <p:anim calcmode="lin" valueType="num">
                                      <p:cBhvr additive="base">
                                        <p:cTn id="239" dur="500" fill="hold"/>
                                        <p:tgtEl>
                                          <p:spTgt spid="80"/>
                                        </p:tgtEl>
                                        <p:attrNameLst>
                                          <p:attrName>ppt_x</p:attrName>
                                        </p:attrNameLst>
                                      </p:cBhvr>
                                      <p:tavLst>
                                        <p:tav tm="0">
                                          <p:val>
                                            <p:strVal val="#ppt_x"/>
                                          </p:val>
                                        </p:tav>
                                        <p:tav tm="100000">
                                          <p:val>
                                            <p:strVal val="#ppt_x"/>
                                          </p:val>
                                        </p:tav>
                                      </p:tavLst>
                                    </p:anim>
                                    <p:anim calcmode="lin" valueType="num">
                                      <p:cBhvr additive="base">
                                        <p:cTn id="240" dur="500" fill="hold"/>
                                        <p:tgtEl>
                                          <p:spTgt spid="80"/>
                                        </p:tgtEl>
                                        <p:attrNameLst>
                                          <p:attrName>ppt_y</p:attrName>
                                        </p:attrNameLst>
                                      </p:cBhvr>
                                      <p:tavLst>
                                        <p:tav tm="0">
                                          <p:val>
                                            <p:strVal val="1+#ppt_h/2"/>
                                          </p:val>
                                        </p:tav>
                                        <p:tav tm="100000">
                                          <p:val>
                                            <p:strVal val="#ppt_y"/>
                                          </p:val>
                                        </p:tav>
                                      </p:tavLst>
                                    </p:anim>
                                  </p:childTnLst>
                                </p:cTn>
                              </p:par>
                              <p:par>
                                <p:cTn id="241" presetID="2" presetClass="entr" presetSubtype="4" fill="hold" grpId="0" nodeType="withEffect">
                                  <p:stCondLst>
                                    <p:cond delay="0"/>
                                  </p:stCondLst>
                                  <p:childTnLst>
                                    <p:set>
                                      <p:cBhvr>
                                        <p:cTn id="242" dur="1" fill="hold">
                                          <p:stCondLst>
                                            <p:cond delay="0"/>
                                          </p:stCondLst>
                                        </p:cTn>
                                        <p:tgtEl>
                                          <p:spTgt spid="81"/>
                                        </p:tgtEl>
                                        <p:attrNameLst>
                                          <p:attrName>style.visibility</p:attrName>
                                        </p:attrNameLst>
                                      </p:cBhvr>
                                      <p:to>
                                        <p:strVal val="visible"/>
                                      </p:to>
                                    </p:set>
                                    <p:anim calcmode="lin" valueType="num">
                                      <p:cBhvr additive="base">
                                        <p:cTn id="243" dur="500" fill="hold"/>
                                        <p:tgtEl>
                                          <p:spTgt spid="81"/>
                                        </p:tgtEl>
                                        <p:attrNameLst>
                                          <p:attrName>ppt_x</p:attrName>
                                        </p:attrNameLst>
                                      </p:cBhvr>
                                      <p:tavLst>
                                        <p:tav tm="0">
                                          <p:val>
                                            <p:strVal val="#ppt_x"/>
                                          </p:val>
                                        </p:tav>
                                        <p:tav tm="100000">
                                          <p:val>
                                            <p:strVal val="#ppt_x"/>
                                          </p:val>
                                        </p:tav>
                                      </p:tavLst>
                                    </p:anim>
                                    <p:anim calcmode="lin" valueType="num">
                                      <p:cBhvr additive="base">
                                        <p:cTn id="244" dur="500" fill="hold"/>
                                        <p:tgtEl>
                                          <p:spTgt spid="81"/>
                                        </p:tgtEl>
                                        <p:attrNameLst>
                                          <p:attrName>ppt_y</p:attrName>
                                        </p:attrNameLst>
                                      </p:cBhvr>
                                      <p:tavLst>
                                        <p:tav tm="0">
                                          <p:val>
                                            <p:strVal val="1+#ppt_h/2"/>
                                          </p:val>
                                        </p:tav>
                                        <p:tav tm="100000">
                                          <p:val>
                                            <p:strVal val="#ppt_y"/>
                                          </p:val>
                                        </p:tav>
                                      </p:tavLst>
                                    </p:anim>
                                  </p:childTnLst>
                                </p:cTn>
                              </p:par>
                              <p:par>
                                <p:cTn id="245" presetID="2" presetClass="entr" presetSubtype="4" fill="hold" grpId="0" nodeType="withEffect">
                                  <p:stCondLst>
                                    <p:cond delay="0"/>
                                  </p:stCondLst>
                                  <p:childTnLst>
                                    <p:set>
                                      <p:cBhvr>
                                        <p:cTn id="246" dur="1" fill="hold">
                                          <p:stCondLst>
                                            <p:cond delay="0"/>
                                          </p:stCondLst>
                                        </p:cTn>
                                        <p:tgtEl>
                                          <p:spTgt spid="83"/>
                                        </p:tgtEl>
                                        <p:attrNameLst>
                                          <p:attrName>style.visibility</p:attrName>
                                        </p:attrNameLst>
                                      </p:cBhvr>
                                      <p:to>
                                        <p:strVal val="visible"/>
                                      </p:to>
                                    </p:set>
                                    <p:anim calcmode="lin" valueType="num">
                                      <p:cBhvr additive="base">
                                        <p:cTn id="247" dur="500" fill="hold"/>
                                        <p:tgtEl>
                                          <p:spTgt spid="83"/>
                                        </p:tgtEl>
                                        <p:attrNameLst>
                                          <p:attrName>ppt_x</p:attrName>
                                        </p:attrNameLst>
                                      </p:cBhvr>
                                      <p:tavLst>
                                        <p:tav tm="0">
                                          <p:val>
                                            <p:strVal val="#ppt_x"/>
                                          </p:val>
                                        </p:tav>
                                        <p:tav tm="100000">
                                          <p:val>
                                            <p:strVal val="#ppt_x"/>
                                          </p:val>
                                        </p:tav>
                                      </p:tavLst>
                                    </p:anim>
                                    <p:anim calcmode="lin" valueType="num">
                                      <p:cBhvr additive="base">
                                        <p:cTn id="248" dur="500" fill="hold"/>
                                        <p:tgtEl>
                                          <p:spTgt spid="83"/>
                                        </p:tgtEl>
                                        <p:attrNameLst>
                                          <p:attrName>ppt_y</p:attrName>
                                        </p:attrNameLst>
                                      </p:cBhvr>
                                      <p:tavLst>
                                        <p:tav tm="0">
                                          <p:val>
                                            <p:strVal val="1+#ppt_h/2"/>
                                          </p:val>
                                        </p:tav>
                                        <p:tav tm="100000">
                                          <p:val>
                                            <p:strVal val="#ppt_y"/>
                                          </p:val>
                                        </p:tav>
                                      </p:tavLst>
                                    </p:anim>
                                  </p:childTnLst>
                                </p:cTn>
                              </p:par>
                              <p:par>
                                <p:cTn id="249" presetID="2" presetClass="entr" presetSubtype="4" fill="hold" grpId="0" nodeType="withEffect">
                                  <p:stCondLst>
                                    <p:cond delay="0"/>
                                  </p:stCondLst>
                                  <p:childTnLst>
                                    <p:set>
                                      <p:cBhvr>
                                        <p:cTn id="250" dur="1" fill="hold">
                                          <p:stCondLst>
                                            <p:cond delay="0"/>
                                          </p:stCondLst>
                                        </p:cTn>
                                        <p:tgtEl>
                                          <p:spTgt spid="84"/>
                                        </p:tgtEl>
                                        <p:attrNameLst>
                                          <p:attrName>style.visibility</p:attrName>
                                        </p:attrNameLst>
                                      </p:cBhvr>
                                      <p:to>
                                        <p:strVal val="visible"/>
                                      </p:to>
                                    </p:set>
                                    <p:anim calcmode="lin" valueType="num">
                                      <p:cBhvr additive="base">
                                        <p:cTn id="251" dur="500" fill="hold"/>
                                        <p:tgtEl>
                                          <p:spTgt spid="84"/>
                                        </p:tgtEl>
                                        <p:attrNameLst>
                                          <p:attrName>ppt_x</p:attrName>
                                        </p:attrNameLst>
                                      </p:cBhvr>
                                      <p:tavLst>
                                        <p:tav tm="0">
                                          <p:val>
                                            <p:strVal val="#ppt_x"/>
                                          </p:val>
                                        </p:tav>
                                        <p:tav tm="100000">
                                          <p:val>
                                            <p:strVal val="#ppt_x"/>
                                          </p:val>
                                        </p:tav>
                                      </p:tavLst>
                                    </p:anim>
                                    <p:anim calcmode="lin" valueType="num">
                                      <p:cBhvr additive="base">
                                        <p:cTn id="252" dur="500" fill="hold"/>
                                        <p:tgtEl>
                                          <p:spTgt spid="84"/>
                                        </p:tgtEl>
                                        <p:attrNameLst>
                                          <p:attrName>ppt_y</p:attrName>
                                        </p:attrNameLst>
                                      </p:cBhvr>
                                      <p:tavLst>
                                        <p:tav tm="0">
                                          <p:val>
                                            <p:strVal val="1+#ppt_h/2"/>
                                          </p:val>
                                        </p:tav>
                                        <p:tav tm="100000">
                                          <p:val>
                                            <p:strVal val="#ppt_y"/>
                                          </p:val>
                                        </p:tav>
                                      </p:tavLst>
                                    </p:anim>
                                  </p:childTnLst>
                                </p:cTn>
                              </p:par>
                              <p:par>
                                <p:cTn id="253" presetID="2" presetClass="entr" presetSubtype="4" fill="hold" grpId="0" nodeType="withEffect">
                                  <p:stCondLst>
                                    <p:cond delay="0"/>
                                  </p:stCondLst>
                                  <p:childTnLst>
                                    <p:set>
                                      <p:cBhvr>
                                        <p:cTn id="254" dur="1" fill="hold">
                                          <p:stCondLst>
                                            <p:cond delay="0"/>
                                          </p:stCondLst>
                                        </p:cTn>
                                        <p:tgtEl>
                                          <p:spTgt spid="85"/>
                                        </p:tgtEl>
                                        <p:attrNameLst>
                                          <p:attrName>style.visibility</p:attrName>
                                        </p:attrNameLst>
                                      </p:cBhvr>
                                      <p:to>
                                        <p:strVal val="visible"/>
                                      </p:to>
                                    </p:set>
                                    <p:anim calcmode="lin" valueType="num">
                                      <p:cBhvr additive="base">
                                        <p:cTn id="255" dur="500" fill="hold"/>
                                        <p:tgtEl>
                                          <p:spTgt spid="85"/>
                                        </p:tgtEl>
                                        <p:attrNameLst>
                                          <p:attrName>ppt_x</p:attrName>
                                        </p:attrNameLst>
                                      </p:cBhvr>
                                      <p:tavLst>
                                        <p:tav tm="0">
                                          <p:val>
                                            <p:strVal val="#ppt_x"/>
                                          </p:val>
                                        </p:tav>
                                        <p:tav tm="100000">
                                          <p:val>
                                            <p:strVal val="#ppt_x"/>
                                          </p:val>
                                        </p:tav>
                                      </p:tavLst>
                                    </p:anim>
                                    <p:anim calcmode="lin" valueType="num">
                                      <p:cBhvr additive="base">
                                        <p:cTn id="256" dur="500" fill="hold"/>
                                        <p:tgtEl>
                                          <p:spTgt spid="85"/>
                                        </p:tgtEl>
                                        <p:attrNameLst>
                                          <p:attrName>ppt_y</p:attrName>
                                        </p:attrNameLst>
                                      </p:cBhvr>
                                      <p:tavLst>
                                        <p:tav tm="0">
                                          <p:val>
                                            <p:strVal val="1+#ppt_h/2"/>
                                          </p:val>
                                        </p:tav>
                                        <p:tav tm="100000">
                                          <p:val>
                                            <p:strVal val="#ppt_y"/>
                                          </p:val>
                                        </p:tav>
                                      </p:tavLst>
                                    </p:anim>
                                  </p:childTnLst>
                                </p:cTn>
                              </p:par>
                            </p:childTnLst>
                          </p:cTn>
                        </p:par>
                      </p:childTnLst>
                    </p:cTn>
                  </p:par>
                  <p:par>
                    <p:cTn id="257" fill="hold">
                      <p:stCondLst>
                        <p:cond delay="indefinite"/>
                      </p:stCondLst>
                      <p:childTnLst>
                        <p:par>
                          <p:cTn id="258" fill="hold">
                            <p:stCondLst>
                              <p:cond delay="0"/>
                            </p:stCondLst>
                            <p:childTnLst>
                              <p:par>
                                <p:cTn id="259" presetID="42" presetClass="entr" presetSubtype="0" fill="hold" grpId="0" nodeType="clickEffect">
                                  <p:stCondLst>
                                    <p:cond delay="0"/>
                                  </p:stCondLst>
                                  <p:childTnLst>
                                    <p:set>
                                      <p:cBhvr>
                                        <p:cTn id="260" dur="1" fill="hold">
                                          <p:stCondLst>
                                            <p:cond delay="0"/>
                                          </p:stCondLst>
                                        </p:cTn>
                                        <p:tgtEl>
                                          <p:spTgt spid="79"/>
                                        </p:tgtEl>
                                        <p:attrNameLst>
                                          <p:attrName>style.visibility</p:attrName>
                                        </p:attrNameLst>
                                      </p:cBhvr>
                                      <p:to>
                                        <p:strVal val="visible"/>
                                      </p:to>
                                    </p:set>
                                    <p:animEffect transition="in" filter="fade">
                                      <p:cBhvr>
                                        <p:cTn id="261" dur="1000"/>
                                        <p:tgtEl>
                                          <p:spTgt spid="79"/>
                                        </p:tgtEl>
                                      </p:cBhvr>
                                    </p:animEffect>
                                    <p:anim calcmode="lin" valueType="num">
                                      <p:cBhvr>
                                        <p:cTn id="262" dur="1000" fill="hold"/>
                                        <p:tgtEl>
                                          <p:spTgt spid="79"/>
                                        </p:tgtEl>
                                        <p:attrNameLst>
                                          <p:attrName>ppt_x</p:attrName>
                                        </p:attrNameLst>
                                      </p:cBhvr>
                                      <p:tavLst>
                                        <p:tav tm="0">
                                          <p:val>
                                            <p:strVal val="#ppt_x"/>
                                          </p:val>
                                        </p:tav>
                                        <p:tav tm="100000">
                                          <p:val>
                                            <p:strVal val="#ppt_x"/>
                                          </p:val>
                                        </p:tav>
                                      </p:tavLst>
                                    </p:anim>
                                    <p:anim calcmode="lin" valueType="num">
                                      <p:cBhvr>
                                        <p:cTn id="263" dur="1000" fill="hold"/>
                                        <p:tgtEl>
                                          <p:spTgt spid="79"/>
                                        </p:tgtEl>
                                        <p:attrNameLst>
                                          <p:attrName>ppt_y</p:attrName>
                                        </p:attrNameLst>
                                      </p:cBhvr>
                                      <p:tavLst>
                                        <p:tav tm="0">
                                          <p:val>
                                            <p:strVal val="#ppt_y+.1"/>
                                          </p:val>
                                        </p:tav>
                                        <p:tav tm="100000">
                                          <p:val>
                                            <p:strVal val="#ppt_y"/>
                                          </p:val>
                                        </p:tav>
                                      </p:tavLst>
                                    </p:anim>
                                  </p:childTnLst>
                                </p:cTn>
                              </p:par>
                            </p:childTnLst>
                          </p:cTn>
                        </p:par>
                      </p:childTnLst>
                    </p:cTn>
                  </p:par>
                  <p:par>
                    <p:cTn id="264" fill="hold">
                      <p:stCondLst>
                        <p:cond delay="indefinite"/>
                      </p:stCondLst>
                      <p:childTnLst>
                        <p:par>
                          <p:cTn id="265" fill="hold">
                            <p:stCondLst>
                              <p:cond delay="0"/>
                            </p:stCondLst>
                            <p:childTnLst>
                              <p:par>
                                <p:cTn id="266" presetID="42" presetClass="entr" presetSubtype="0" fill="hold" grpId="0" nodeType="clickEffect">
                                  <p:stCondLst>
                                    <p:cond delay="0"/>
                                  </p:stCondLst>
                                  <p:childTnLst>
                                    <p:set>
                                      <p:cBhvr>
                                        <p:cTn id="267" dur="1" fill="hold">
                                          <p:stCondLst>
                                            <p:cond delay="0"/>
                                          </p:stCondLst>
                                        </p:cTn>
                                        <p:tgtEl>
                                          <p:spTgt spid="78"/>
                                        </p:tgtEl>
                                        <p:attrNameLst>
                                          <p:attrName>style.visibility</p:attrName>
                                        </p:attrNameLst>
                                      </p:cBhvr>
                                      <p:to>
                                        <p:strVal val="visible"/>
                                      </p:to>
                                    </p:set>
                                    <p:animEffect transition="in" filter="fade">
                                      <p:cBhvr>
                                        <p:cTn id="268" dur="1000"/>
                                        <p:tgtEl>
                                          <p:spTgt spid="78"/>
                                        </p:tgtEl>
                                      </p:cBhvr>
                                    </p:animEffect>
                                    <p:anim calcmode="lin" valueType="num">
                                      <p:cBhvr>
                                        <p:cTn id="269" dur="1000" fill="hold"/>
                                        <p:tgtEl>
                                          <p:spTgt spid="78"/>
                                        </p:tgtEl>
                                        <p:attrNameLst>
                                          <p:attrName>ppt_x</p:attrName>
                                        </p:attrNameLst>
                                      </p:cBhvr>
                                      <p:tavLst>
                                        <p:tav tm="0">
                                          <p:val>
                                            <p:strVal val="#ppt_x"/>
                                          </p:val>
                                        </p:tav>
                                        <p:tav tm="100000">
                                          <p:val>
                                            <p:strVal val="#ppt_x"/>
                                          </p:val>
                                        </p:tav>
                                      </p:tavLst>
                                    </p:anim>
                                    <p:anim calcmode="lin" valueType="num">
                                      <p:cBhvr>
                                        <p:cTn id="270" dur="1000" fill="hold"/>
                                        <p:tgtEl>
                                          <p:spTgt spid="78"/>
                                        </p:tgtEl>
                                        <p:attrNameLst>
                                          <p:attrName>ppt_y</p:attrName>
                                        </p:attrNameLst>
                                      </p:cBhvr>
                                      <p:tavLst>
                                        <p:tav tm="0">
                                          <p:val>
                                            <p:strVal val="#ppt_y+.1"/>
                                          </p:val>
                                        </p:tav>
                                        <p:tav tm="100000">
                                          <p:val>
                                            <p:strVal val="#ppt_y"/>
                                          </p:val>
                                        </p:tav>
                                      </p:tavLst>
                                    </p:anim>
                                  </p:childTnLst>
                                </p:cTn>
                              </p:par>
                            </p:childTnLst>
                          </p:cTn>
                        </p:par>
                      </p:childTnLst>
                    </p:cTn>
                  </p:par>
                  <p:par>
                    <p:cTn id="271" fill="hold">
                      <p:stCondLst>
                        <p:cond delay="indefinite"/>
                      </p:stCondLst>
                      <p:childTnLst>
                        <p:par>
                          <p:cTn id="272" fill="hold">
                            <p:stCondLst>
                              <p:cond delay="0"/>
                            </p:stCondLst>
                            <p:childTnLst>
                              <p:par>
                                <p:cTn id="273" presetID="42" presetClass="entr" presetSubtype="0" fill="hold" grpId="0" nodeType="clickEffect">
                                  <p:stCondLst>
                                    <p:cond delay="0"/>
                                  </p:stCondLst>
                                  <p:childTnLst>
                                    <p:set>
                                      <p:cBhvr>
                                        <p:cTn id="274" dur="1" fill="hold">
                                          <p:stCondLst>
                                            <p:cond delay="0"/>
                                          </p:stCondLst>
                                        </p:cTn>
                                        <p:tgtEl>
                                          <p:spTgt spid="88"/>
                                        </p:tgtEl>
                                        <p:attrNameLst>
                                          <p:attrName>style.visibility</p:attrName>
                                        </p:attrNameLst>
                                      </p:cBhvr>
                                      <p:to>
                                        <p:strVal val="visible"/>
                                      </p:to>
                                    </p:set>
                                    <p:animEffect transition="in" filter="fade">
                                      <p:cBhvr>
                                        <p:cTn id="275" dur="1000"/>
                                        <p:tgtEl>
                                          <p:spTgt spid="88"/>
                                        </p:tgtEl>
                                      </p:cBhvr>
                                    </p:animEffect>
                                    <p:anim calcmode="lin" valueType="num">
                                      <p:cBhvr>
                                        <p:cTn id="276" dur="1000" fill="hold"/>
                                        <p:tgtEl>
                                          <p:spTgt spid="88"/>
                                        </p:tgtEl>
                                        <p:attrNameLst>
                                          <p:attrName>ppt_x</p:attrName>
                                        </p:attrNameLst>
                                      </p:cBhvr>
                                      <p:tavLst>
                                        <p:tav tm="0">
                                          <p:val>
                                            <p:strVal val="#ppt_x"/>
                                          </p:val>
                                        </p:tav>
                                        <p:tav tm="100000">
                                          <p:val>
                                            <p:strVal val="#ppt_x"/>
                                          </p:val>
                                        </p:tav>
                                      </p:tavLst>
                                    </p:anim>
                                    <p:anim calcmode="lin" valueType="num">
                                      <p:cBhvr>
                                        <p:cTn id="277" dur="1000" fill="hold"/>
                                        <p:tgtEl>
                                          <p:spTgt spid="88"/>
                                        </p:tgtEl>
                                        <p:attrNameLst>
                                          <p:attrName>ppt_y</p:attrName>
                                        </p:attrNameLst>
                                      </p:cBhvr>
                                      <p:tavLst>
                                        <p:tav tm="0">
                                          <p:val>
                                            <p:strVal val="#ppt_y+.1"/>
                                          </p:val>
                                        </p:tav>
                                        <p:tav tm="100000">
                                          <p:val>
                                            <p:strVal val="#ppt_y"/>
                                          </p:val>
                                        </p:tav>
                                      </p:tavLst>
                                    </p:anim>
                                  </p:childTnLst>
                                </p:cTn>
                              </p:par>
                            </p:childTnLst>
                          </p:cTn>
                        </p:par>
                      </p:childTnLst>
                    </p:cTn>
                  </p:par>
                  <p:par>
                    <p:cTn id="278" fill="hold">
                      <p:stCondLst>
                        <p:cond delay="indefinite"/>
                      </p:stCondLst>
                      <p:childTnLst>
                        <p:par>
                          <p:cTn id="279" fill="hold">
                            <p:stCondLst>
                              <p:cond delay="0"/>
                            </p:stCondLst>
                            <p:childTnLst>
                              <p:par>
                                <p:cTn id="280" presetID="42" presetClass="entr" presetSubtype="0" fill="hold" grpId="0" nodeType="clickEffect">
                                  <p:stCondLst>
                                    <p:cond delay="0"/>
                                  </p:stCondLst>
                                  <p:childTnLst>
                                    <p:set>
                                      <p:cBhvr>
                                        <p:cTn id="281" dur="1" fill="hold">
                                          <p:stCondLst>
                                            <p:cond delay="0"/>
                                          </p:stCondLst>
                                        </p:cTn>
                                        <p:tgtEl>
                                          <p:spTgt spid="86"/>
                                        </p:tgtEl>
                                        <p:attrNameLst>
                                          <p:attrName>style.visibility</p:attrName>
                                        </p:attrNameLst>
                                      </p:cBhvr>
                                      <p:to>
                                        <p:strVal val="visible"/>
                                      </p:to>
                                    </p:set>
                                    <p:animEffect transition="in" filter="fade">
                                      <p:cBhvr>
                                        <p:cTn id="282" dur="1000"/>
                                        <p:tgtEl>
                                          <p:spTgt spid="86"/>
                                        </p:tgtEl>
                                      </p:cBhvr>
                                    </p:animEffect>
                                    <p:anim calcmode="lin" valueType="num">
                                      <p:cBhvr>
                                        <p:cTn id="283" dur="1000" fill="hold"/>
                                        <p:tgtEl>
                                          <p:spTgt spid="86"/>
                                        </p:tgtEl>
                                        <p:attrNameLst>
                                          <p:attrName>ppt_x</p:attrName>
                                        </p:attrNameLst>
                                      </p:cBhvr>
                                      <p:tavLst>
                                        <p:tav tm="0">
                                          <p:val>
                                            <p:strVal val="#ppt_x"/>
                                          </p:val>
                                        </p:tav>
                                        <p:tav tm="100000">
                                          <p:val>
                                            <p:strVal val="#ppt_x"/>
                                          </p:val>
                                        </p:tav>
                                      </p:tavLst>
                                    </p:anim>
                                    <p:anim calcmode="lin" valueType="num">
                                      <p:cBhvr>
                                        <p:cTn id="284" dur="1000" fill="hold"/>
                                        <p:tgtEl>
                                          <p:spTgt spid="86"/>
                                        </p:tgtEl>
                                        <p:attrNameLst>
                                          <p:attrName>ppt_y</p:attrName>
                                        </p:attrNameLst>
                                      </p:cBhvr>
                                      <p:tavLst>
                                        <p:tav tm="0">
                                          <p:val>
                                            <p:strVal val="#ppt_y+.1"/>
                                          </p:val>
                                        </p:tav>
                                        <p:tav tm="100000">
                                          <p:val>
                                            <p:strVal val="#ppt_y"/>
                                          </p:val>
                                        </p:tav>
                                      </p:tavLst>
                                    </p:anim>
                                  </p:childTnLst>
                                </p:cTn>
                              </p:par>
                            </p:childTnLst>
                          </p:cTn>
                        </p:par>
                      </p:childTnLst>
                    </p:cTn>
                  </p:par>
                  <p:par>
                    <p:cTn id="285" fill="hold">
                      <p:stCondLst>
                        <p:cond delay="indefinite"/>
                      </p:stCondLst>
                      <p:childTnLst>
                        <p:par>
                          <p:cTn id="286" fill="hold">
                            <p:stCondLst>
                              <p:cond delay="0"/>
                            </p:stCondLst>
                            <p:childTnLst>
                              <p:par>
                                <p:cTn id="287" presetID="42" presetClass="entr" presetSubtype="0" fill="hold" grpId="0" nodeType="clickEffect">
                                  <p:stCondLst>
                                    <p:cond delay="0"/>
                                  </p:stCondLst>
                                  <p:childTnLst>
                                    <p:set>
                                      <p:cBhvr>
                                        <p:cTn id="288" dur="1" fill="hold">
                                          <p:stCondLst>
                                            <p:cond delay="0"/>
                                          </p:stCondLst>
                                        </p:cTn>
                                        <p:tgtEl>
                                          <p:spTgt spid="82"/>
                                        </p:tgtEl>
                                        <p:attrNameLst>
                                          <p:attrName>style.visibility</p:attrName>
                                        </p:attrNameLst>
                                      </p:cBhvr>
                                      <p:to>
                                        <p:strVal val="visible"/>
                                      </p:to>
                                    </p:set>
                                    <p:animEffect transition="in" filter="fade">
                                      <p:cBhvr>
                                        <p:cTn id="289" dur="1000"/>
                                        <p:tgtEl>
                                          <p:spTgt spid="82"/>
                                        </p:tgtEl>
                                      </p:cBhvr>
                                    </p:animEffect>
                                    <p:anim calcmode="lin" valueType="num">
                                      <p:cBhvr>
                                        <p:cTn id="290" dur="1000" fill="hold"/>
                                        <p:tgtEl>
                                          <p:spTgt spid="82"/>
                                        </p:tgtEl>
                                        <p:attrNameLst>
                                          <p:attrName>ppt_x</p:attrName>
                                        </p:attrNameLst>
                                      </p:cBhvr>
                                      <p:tavLst>
                                        <p:tav tm="0">
                                          <p:val>
                                            <p:strVal val="#ppt_x"/>
                                          </p:val>
                                        </p:tav>
                                        <p:tav tm="100000">
                                          <p:val>
                                            <p:strVal val="#ppt_x"/>
                                          </p:val>
                                        </p:tav>
                                      </p:tavLst>
                                    </p:anim>
                                    <p:anim calcmode="lin" valueType="num">
                                      <p:cBhvr>
                                        <p:cTn id="291" dur="1000" fill="hold"/>
                                        <p:tgtEl>
                                          <p:spTgt spid="82"/>
                                        </p:tgtEl>
                                        <p:attrNameLst>
                                          <p:attrName>ppt_y</p:attrName>
                                        </p:attrNameLst>
                                      </p:cBhvr>
                                      <p:tavLst>
                                        <p:tav tm="0">
                                          <p:val>
                                            <p:strVal val="#ppt_y+.1"/>
                                          </p:val>
                                        </p:tav>
                                        <p:tav tm="100000">
                                          <p:val>
                                            <p:strVal val="#ppt_y"/>
                                          </p:val>
                                        </p:tav>
                                      </p:tavLst>
                                    </p:anim>
                                  </p:childTnLst>
                                </p:cTn>
                              </p:par>
                            </p:childTnLst>
                          </p:cTn>
                        </p:par>
                      </p:childTnLst>
                    </p:cTn>
                  </p:par>
                  <p:par>
                    <p:cTn id="292" fill="hold">
                      <p:stCondLst>
                        <p:cond delay="indefinite"/>
                      </p:stCondLst>
                      <p:childTnLst>
                        <p:par>
                          <p:cTn id="293" fill="hold">
                            <p:stCondLst>
                              <p:cond delay="0"/>
                            </p:stCondLst>
                            <p:childTnLst>
                              <p:par>
                                <p:cTn id="294" presetID="42" presetClass="entr" presetSubtype="0" fill="hold" grpId="0" nodeType="clickEffect">
                                  <p:stCondLst>
                                    <p:cond delay="0"/>
                                  </p:stCondLst>
                                  <p:childTnLst>
                                    <p:set>
                                      <p:cBhvr>
                                        <p:cTn id="295" dur="1" fill="hold">
                                          <p:stCondLst>
                                            <p:cond delay="0"/>
                                          </p:stCondLst>
                                        </p:cTn>
                                        <p:tgtEl>
                                          <p:spTgt spid="87"/>
                                        </p:tgtEl>
                                        <p:attrNameLst>
                                          <p:attrName>style.visibility</p:attrName>
                                        </p:attrNameLst>
                                      </p:cBhvr>
                                      <p:to>
                                        <p:strVal val="visible"/>
                                      </p:to>
                                    </p:set>
                                    <p:animEffect transition="in" filter="fade">
                                      <p:cBhvr>
                                        <p:cTn id="296" dur="1000"/>
                                        <p:tgtEl>
                                          <p:spTgt spid="87"/>
                                        </p:tgtEl>
                                      </p:cBhvr>
                                    </p:animEffect>
                                    <p:anim calcmode="lin" valueType="num">
                                      <p:cBhvr>
                                        <p:cTn id="297" dur="1000" fill="hold"/>
                                        <p:tgtEl>
                                          <p:spTgt spid="87"/>
                                        </p:tgtEl>
                                        <p:attrNameLst>
                                          <p:attrName>ppt_x</p:attrName>
                                        </p:attrNameLst>
                                      </p:cBhvr>
                                      <p:tavLst>
                                        <p:tav tm="0">
                                          <p:val>
                                            <p:strVal val="#ppt_x"/>
                                          </p:val>
                                        </p:tav>
                                        <p:tav tm="100000">
                                          <p:val>
                                            <p:strVal val="#ppt_x"/>
                                          </p:val>
                                        </p:tav>
                                      </p:tavLst>
                                    </p:anim>
                                    <p:anim calcmode="lin" valueType="num">
                                      <p:cBhvr>
                                        <p:cTn id="298" dur="1000" fill="hold"/>
                                        <p:tgtEl>
                                          <p:spTgt spid="8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8" grpId="0"/>
      <p:bldP spid="9" grpId="0"/>
      <p:bldP spid="10" grpId="0"/>
      <p:bldP spid="11" grpId="0"/>
      <p:bldP spid="12" grpId="0"/>
      <p:bldP spid="13" grpId="0"/>
      <p:bldP spid="14" grpId="0"/>
      <p:bldP spid="15" grpId="0"/>
      <p:bldP spid="16" grpId="0"/>
      <p:bldP spid="17" grpId="0"/>
      <p:bldP spid="18" grpId="0"/>
      <p:bldP spid="19" grpId="0"/>
      <p:bldP spid="20" grpId="0"/>
      <p:bldP spid="21" grpId="0"/>
      <p:bldP spid="22" grpId="0"/>
      <p:bldP spid="23" grpId="0"/>
      <p:bldP spid="24" grpId="0"/>
      <p:bldP spid="25" grpId="0"/>
      <p:bldP spid="26" grpId="0"/>
      <p:bldP spid="27" grpId="0"/>
      <p:bldP spid="28" grpId="0"/>
      <p:bldP spid="29" grpId="0"/>
      <p:bldP spid="30" grpId="0"/>
      <p:bldP spid="31" grpId="0"/>
      <p:bldP spid="32" grpId="0"/>
      <p:bldP spid="33" grpId="0"/>
      <p:bldP spid="34" grpId="0"/>
      <p:bldP spid="35" grpId="0"/>
      <p:bldP spid="36" grpId="0"/>
      <p:bldP spid="37" grpId="0"/>
      <p:bldP spid="38" grpId="0"/>
      <p:bldP spid="39" grpId="0"/>
      <p:bldP spid="40" grpId="0"/>
      <p:bldP spid="41" grpId="0"/>
      <p:bldP spid="42" grpId="0"/>
      <p:bldP spid="43" grpId="0"/>
      <p:bldP spid="44" grpId="0"/>
      <p:bldP spid="45" grpId="0"/>
      <p:bldP spid="46" grpId="0"/>
      <p:bldP spid="47" grpId="0"/>
      <p:bldP spid="48" grpId="0"/>
      <p:bldP spid="49" grpId="0"/>
      <p:bldP spid="50" grpId="0"/>
      <p:bldP spid="51" grpId="0"/>
      <p:bldP spid="52" grpId="0"/>
      <p:bldP spid="65" grpId="0"/>
      <p:bldP spid="70" grpId="0"/>
      <p:bldP spid="71" grpId="0"/>
      <p:bldP spid="72" grpId="0"/>
      <p:bldP spid="73" grpId="0"/>
      <p:bldP spid="74" grpId="0"/>
      <p:bldP spid="75" grpId="0"/>
      <p:bldP spid="76" grpId="0"/>
      <p:bldP spid="77" grpId="0"/>
      <p:bldP spid="80" grpId="0"/>
      <p:bldP spid="81" grpId="0"/>
      <p:bldP spid="83" grpId="0"/>
      <p:bldP spid="84" grpId="0"/>
      <p:bldP spid="85" grpId="0"/>
      <p:bldP spid="78" grpId="0"/>
      <p:bldP spid="79" grpId="0"/>
      <p:bldP spid="82" grpId="0"/>
      <p:bldP spid="86" grpId="0"/>
      <p:bldP spid="87" grpId="0"/>
      <p:bldP spid="88"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TM03457452[[fn=Celestial]]</Template>
  <TotalTime>2713</TotalTime>
  <Words>907</Words>
  <Application>Microsoft Office PowerPoint</Application>
  <PresentationFormat>Widescreen</PresentationFormat>
  <Paragraphs>1077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Celestial</vt:lpstr>
      <vt:lpstr>Chapter 6</vt:lpstr>
      <vt:lpstr>The Worksheet…..</vt:lpstr>
      <vt:lpstr>The importance of a worksheet..</vt:lpstr>
      <vt:lpstr>Why make the worksheet?</vt:lpstr>
      <vt:lpstr>PowerPoint Presentation</vt:lpstr>
      <vt:lpstr>PowerPoint Presentation</vt:lpstr>
      <vt:lpstr>PowerPoint Presentation</vt:lpstr>
    </vt:vector>
  </TitlesOfParts>
  <Company>Parkway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6</dc:title>
  <dc:creator>Bart Prosser</dc:creator>
  <cp:lastModifiedBy>Bart Prosser</cp:lastModifiedBy>
  <cp:revision>15</cp:revision>
  <dcterms:created xsi:type="dcterms:W3CDTF">2016-10-17T19:05:17Z</dcterms:created>
  <dcterms:modified xsi:type="dcterms:W3CDTF">2016-10-19T16:18:19Z</dcterms:modified>
</cp:coreProperties>
</file>